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465" r:id="rId2"/>
    <p:sldId id="2466" r:id="rId3"/>
    <p:sldId id="2467" r:id="rId4"/>
    <p:sldId id="2395" r:id="rId5"/>
    <p:sldId id="2477" r:id="rId6"/>
    <p:sldId id="2468" r:id="rId7"/>
    <p:sldId id="2469" r:id="rId8"/>
    <p:sldId id="2472" r:id="rId9"/>
    <p:sldId id="2473" r:id="rId10"/>
    <p:sldId id="2471" r:id="rId11"/>
    <p:sldId id="2474" r:id="rId12"/>
    <p:sldId id="2475" r:id="rId13"/>
    <p:sldId id="2427" r:id="rId14"/>
    <p:sldId id="2476" r:id="rId15"/>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FFFF"/>
    <a:srgbClr val="996600"/>
    <a:srgbClr val="FF9900"/>
    <a:srgbClr val="1584A7"/>
    <a:srgbClr val="F52552"/>
    <a:srgbClr val="FFC737"/>
    <a:srgbClr val="E3E4E6"/>
    <a:srgbClr val="3C3B41"/>
    <a:srgbClr val="0024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91689" autoAdjust="0"/>
  </p:normalViewPr>
  <p:slideViewPr>
    <p:cSldViewPr snapToGrid="0" snapToObjects="1">
      <p:cViewPr varScale="1">
        <p:scale>
          <a:sx n="52" d="100"/>
          <a:sy n="52" d="100"/>
        </p:scale>
        <p:origin x="1350" y="90"/>
      </p:cViewPr>
      <p:guideLst>
        <p:guide orient="horz" pos="4320"/>
        <p:guide pos="7678"/>
      </p:guideLst>
    </p:cSldViewPr>
  </p:slideViewPr>
  <p:notesTextViewPr>
    <p:cViewPr>
      <p:scale>
        <a:sx n="100" d="100"/>
        <a:sy n="100" d="100"/>
      </p:scale>
      <p:origin x="0" y="0"/>
    </p:cViewPr>
  </p:notesTextViewPr>
  <p:sorterViewPr>
    <p:cViewPr>
      <p:scale>
        <a:sx n="52" d="100"/>
        <a:sy n="52"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r>
              <a:rPr lang="en-US" dirty="0">
                <a:solidFill>
                  <a:schemeClr val="tx2"/>
                </a:solidFill>
              </a:rPr>
              <a:t>Répartition</a:t>
            </a:r>
            <a:r>
              <a:rPr lang="en-US" baseline="0" dirty="0">
                <a:solidFill>
                  <a:schemeClr val="tx2"/>
                </a:solidFill>
              </a:rPr>
              <a:t> des clients en 5 clusters</a:t>
            </a:r>
            <a:endParaRPr lang="en-US" dirty="0">
              <a:solidFill>
                <a:schemeClr val="tx2"/>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fr-FR"/>
        </a:p>
      </c:txPr>
    </c:title>
    <c:autoTitleDeleted val="0"/>
    <c:plotArea>
      <c:layout/>
      <c:pieChart>
        <c:varyColors val="1"/>
        <c:ser>
          <c:idx val="0"/>
          <c:order val="0"/>
          <c:tx>
            <c:strRef>
              <c:f>Sheet1!$B$1</c:f>
              <c:strCache>
                <c:ptCount val="1"/>
                <c:pt idx="0">
                  <c:v>Sales</c:v>
                </c:pt>
              </c:strCache>
            </c:strRef>
          </c:tx>
          <c:spPr>
            <a:ln>
              <a:solidFill>
                <a:schemeClr val="tx1"/>
              </a:solidFill>
            </a:ln>
          </c:spPr>
          <c:dPt>
            <c:idx val="0"/>
            <c:bubble3D val="0"/>
            <c:spPr>
              <a:solidFill>
                <a:srgbClr val="FFC000"/>
              </a:solidFill>
              <a:ln w="19050">
                <a:solidFill>
                  <a:schemeClr val="tx1"/>
                </a:solidFill>
              </a:ln>
              <a:effectLst/>
            </c:spPr>
            <c:extLst>
              <c:ext xmlns:c16="http://schemas.microsoft.com/office/drawing/2014/chart" uri="{C3380CC4-5D6E-409C-BE32-E72D297353CC}">
                <c16:uniqueId val="{00000003-B28B-46D7-B90C-6E2E14C05ED8}"/>
              </c:ext>
            </c:extLst>
          </c:dPt>
          <c:dPt>
            <c:idx val="1"/>
            <c:bubble3D val="0"/>
            <c:spPr>
              <a:solidFill>
                <a:srgbClr val="FF9900"/>
              </a:solidFill>
              <a:ln w="19050">
                <a:solidFill>
                  <a:schemeClr val="tx1"/>
                </a:solidFill>
              </a:ln>
              <a:effectLst/>
            </c:spPr>
            <c:extLst>
              <c:ext xmlns:c16="http://schemas.microsoft.com/office/drawing/2014/chart" uri="{C3380CC4-5D6E-409C-BE32-E72D297353CC}">
                <c16:uniqueId val="{00000004-B28B-46D7-B90C-6E2E14C05ED8}"/>
              </c:ext>
            </c:extLst>
          </c:dPt>
          <c:dPt>
            <c:idx val="2"/>
            <c:bubble3D val="0"/>
            <c:spPr>
              <a:solidFill>
                <a:srgbClr val="FFFF00"/>
              </a:solidFill>
              <a:ln w="19050">
                <a:solidFill>
                  <a:schemeClr val="tx1"/>
                </a:solidFill>
              </a:ln>
              <a:effectLst/>
            </c:spPr>
            <c:extLst>
              <c:ext xmlns:c16="http://schemas.microsoft.com/office/drawing/2014/chart" uri="{C3380CC4-5D6E-409C-BE32-E72D297353CC}">
                <c16:uniqueId val="{00000005-B28B-46D7-B90C-6E2E14C05ED8}"/>
              </c:ext>
            </c:extLst>
          </c:dPt>
          <c:dPt>
            <c:idx val="3"/>
            <c:bubble3D val="0"/>
            <c:spPr>
              <a:solidFill>
                <a:srgbClr val="FFCCCC"/>
              </a:solidFill>
              <a:ln w="19050">
                <a:solidFill>
                  <a:schemeClr val="tx1"/>
                </a:solidFill>
              </a:ln>
              <a:effectLst/>
            </c:spPr>
            <c:extLst>
              <c:ext xmlns:c16="http://schemas.microsoft.com/office/drawing/2014/chart" uri="{C3380CC4-5D6E-409C-BE32-E72D297353CC}">
                <c16:uniqueId val="{00000006-B28B-46D7-B90C-6E2E14C05ED8}"/>
              </c:ext>
            </c:extLst>
          </c:dPt>
          <c:dPt>
            <c:idx val="4"/>
            <c:bubble3D val="0"/>
            <c:spPr>
              <a:solidFill>
                <a:srgbClr val="FF0000"/>
              </a:solidFill>
              <a:ln w="19050">
                <a:solidFill>
                  <a:schemeClr val="tx1"/>
                </a:solidFill>
              </a:ln>
              <a:effectLst/>
            </c:spPr>
            <c:extLst>
              <c:ext xmlns:c16="http://schemas.microsoft.com/office/drawing/2014/chart" uri="{C3380CC4-5D6E-409C-BE32-E72D297353CC}">
                <c16:uniqueId val="{00000002-B28B-46D7-B90C-6E2E14C05ED8}"/>
              </c:ext>
            </c:extLst>
          </c:dPt>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3-B28B-46D7-B90C-6E2E14C05ED8}"/>
                </c:ext>
              </c:extLst>
            </c:dLbl>
            <c:dLbl>
              <c:idx val="2"/>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5-B28B-46D7-B90C-6E2E14C05ED8}"/>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Sheet1!$A$2:$A$6</c:f>
              <c:numCache>
                <c:formatCode>General</c:formatCode>
                <c:ptCount val="5"/>
                <c:pt idx="0">
                  <c:v>0</c:v>
                </c:pt>
                <c:pt idx="1">
                  <c:v>1</c:v>
                </c:pt>
                <c:pt idx="2">
                  <c:v>2</c:v>
                </c:pt>
                <c:pt idx="3">
                  <c:v>3</c:v>
                </c:pt>
                <c:pt idx="4">
                  <c:v>4</c:v>
                </c:pt>
              </c:numCache>
            </c:numRef>
          </c:cat>
          <c:val>
            <c:numRef>
              <c:f>Sheet1!$B$2:$B$6</c:f>
              <c:numCache>
                <c:formatCode>General</c:formatCode>
                <c:ptCount val="5"/>
                <c:pt idx="0">
                  <c:v>14</c:v>
                </c:pt>
                <c:pt idx="1">
                  <c:v>32.74</c:v>
                </c:pt>
                <c:pt idx="2">
                  <c:v>24.1</c:v>
                </c:pt>
                <c:pt idx="3">
                  <c:v>26.2</c:v>
                </c:pt>
                <c:pt idx="4">
                  <c:v>2.96</c:v>
                </c:pt>
              </c:numCache>
            </c:numRef>
          </c:val>
          <c:extLst>
            <c:ext xmlns:c16="http://schemas.microsoft.com/office/drawing/2014/chart" uri="{C3380CC4-5D6E-409C-BE32-E72D297353CC}">
              <c16:uniqueId val="{00000000-B28B-46D7-B90C-6E2E14C05ED8}"/>
            </c:ext>
          </c:extLst>
        </c:ser>
        <c:dLbls>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67595908761587342"/>
          <c:y val="0.95384649280060096"/>
          <c:w val="0.18013085050704924"/>
          <c:h val="4.6153507199399077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2"/>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4/4/2022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Présentation rapide des bases utilisées</a:t>
            </a:r>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413906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34781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Présentations des features gardées</a:t>
            </a:r>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618732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42020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25361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369639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701223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3163469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73651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0" name="Picture Placeholder 13"/>
          <p:cNvSpPr>
            <a:spLocks noGrp="1"/>
          </p:cNvSpPr>
          <p:nvPr>
            <p:ph type="pic" sz="quarter" idx="20"/>
          </p:nvPr>
        </p:nvSpPr>
        <p:spPr>
          <a:xfrm>
            <a:off x="15790412"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1" name="Picture Placeholder 13"/>
          <p:cNvSpPr>
            <a:spLocks noGrp="1"/>
          </p:cNvSpPr>
          <p:nvPr>
            <p:ph type="pic" sz="quarter" idx="21"/>
          </p:nvPr>
        </p:nvSpPr>
        <p:spPr>
          <a:xfrm>
            <a:off x="20256392"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2" name="Picture Placeholder 13"/>
          <p:cNvSpPr>
            <a:spLocks noGrp="1"/>
          </p:cNvSpPr>
          <p:nvPr>
            <p:ph type="pic" sz="quarter" idx="22"/>
          </p:nvPr>
        </p:nvSpPr>
        <p:spPr>
          <a:xfrm>
            <a:off x="11319509"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74795366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0" y="6623824"/>
            <a:ext cx="12188825" cy="7092176"/>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6" name="Picture Placeholder 13"/>
          <p:cNvSpPr>
            <a:spLocks noGrp="1"/>
          </p:cNvSpPr>
          <p:nvPr>
            <p:ph type="pic" sz="quarter" idx="17"/>
          </p:nvPr>
        </p:nvSpPr>
        <p:spPr>
          <a:xfrm>
            <a:off x="12188825" y="6623824"/>
            <a:ext cx="12188825" cy="7092176"/>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7060598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4" name="Oval 13"/>
          <p:cNvSpPr/>
          <p:nvPr userDrawn="1"/>
        </p:nvSpPr>
        <p:spPr>
          <a:xfrm rot="5400000">
            <a:off x="22455818" y="535452"/>
            <a:ext cx="658368" cy="6583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userDrawn="1"/>
        </p:nvSpPr>
        <p:spPr>
          <a:xfrm>
            <a:off x="22425294" y="596900"/>
            <a:ext cx="877410" cy="553961"/>
          </a:xfrm>
          <a:prstGeom prst="rect">
            <a:avLst/>
          </a:prstGeom>
          <a:noFill/>
        </p:spPr>
        <p:txBody>
          <a:bodyPr wrap="none" lIns="182843" tIns="91422" rIns="182843" bIns="91422" rtlCol="0">
            <a:spAutoFit/>
          </a:bodyPr>
          <a:lstStyle/>
          <a:p>
            <a:pPr algn="ctr"/>
            <a:fld id="{260E2A6B-A809-4840-BF14-8648BC0BDF87}" type="slidenum">
              <a:rPr lang="id-ID" sz="2400" b="1" i="0" smtClean="0">
                <a:solidFill>
                  <a:schemeClr val="bg1"/>
                </a:solidFill>
                <a:latin typeface="Lato" charset="0"/>
                <a:ea typeface="Lato" charset="0"/>
                <a:cs typeface="Lato" charset="0"/>
              </a:rPr>
              <a:pPr algn="ctr"/>
              <a:t>‹#›</a:t>
            </a:fld>
            <a:r>
              <a:rPr lang="id-ID" sz="2400" b="1" i="0" dirty="0">
                <a:solidFill>
                  <a:schemeClr val="tx2"/>
                </a:solidFill>
                <a:latin typeface="Lato" charset="0"/>
                <a:ea typeface="Lato" charset="0"/>
                <a:cs typeface="Lato" charset="0"/>
              </a:rPr>
              <a:t>  </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54" r:id="rId1"/>
    <p:sldLayoutId id="2147484041" r:id="rId2"/>
    <p:sldLayoutId id="2147484034" r:id="rId3"/>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7" name="Picture 6" descr="Multi-color wheel">
            <a:extLst>
              <a:ext uri="{FF2B5EF4-FFF2-40B4-BE49-F238E27FC236}">
                <a16:creationId xmlns:a16="http://schemas.microsoft.com/office/drawing/2014/main" id="{216770D5-190F-449B-9836-79CC8F77FBD7}"/>
              </a:ext>
            </a:extLst>
          </p:cNvPr>
          <p:cNvPicPr>
            <a:picLocks noChangeAspect="1"/>
          </p:cNvPicPr>
          <p:nvPr/>
        </p:nvPicPr>
        <p:blipFill rotWithShape="1">
          <a:blip r:embed="rId2">
            <a:extLst>
              <a:ext uri="{28A0092B-C50C-407E-A947-70E740481C1C}">
                <a14:useLocalDpi xmlns:a14="http://schemas.microsoft.com/office/drawing/2010/main" val="0"/>
              </a:ext>
            </a:extLst>
          </a:blip>
          <a:srcRect l="38365" t="15313" r="-1" b="32746"/>
          <a:stretch/>
        </p:blipFill>
        <p:spPr>
          <a:xfrm>
            <a:off x="3046" y="6897"/>
            <a:ext cx="24371555" cy="13709103"/>
          </a:xfrm>
          <a:prstGeom prst="rect">
            <a:avLst/>
          </a:prstGeom>
        </p:spPr>
      </p:pic>
      <p:cxnSp>
        <p:nvCxnSpPr>
          <p:cNvPr id="15" name="Straight Connector 14">
            <a:extLst>
              <a:ext uri="{FF2B5EF4-FFF2-40B4-BE49-F238E27FC236}">
                <a16:creationId xmlns:a16="http://schemas.microsoft.com/office/drawing/2014/main" id="{35ADC28D-6BAB-4121-BB30-21128C650D88}"/>
              </a:ext>
            </a:extLst>
          </p:cNvPr>
          <p:cNvCxnSpPr>
            <a:cxnSpLocks/>
          </p:cNvCxnSpPr>
          <p:nvPr/>
        </p:nvCxnSpPr>
        <p:spPr>
          <a:xfrm>
            <a:off x="14614919" y="9490063"/>
            <a:ext cx="9398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5240746-3BCD-46DA-89E8-55BC1BC9315E}"/>
              </a:ext>
            </a:extLst>
          </p:cNvPr>
          <p:cNvSpPr txBox="1"/>
          <p:nvPr/>
        </p:nvSpPr>
        <p:spPr>
          <a:xfrm>
            <a:off x="16031331" y="5752136"/>
            <a:ext cx="6482093" cy="2862322"/>
          </a:xfrm>
          <a:prstGeom prst="rect">
            <a:avLst/>
          </a:prstGeom>
          <a:noFill/>
          <a:ln>
            <a:noFill/>
          </a:ln>
        </p:spPr>
        <p:txBody>
          <a:bodyPr wrap="square" rtlCol="0">
            <a:spAutoFit/>
          </a:bodyPr>
          <a:lstStyle/>
          <a:p>
            <a:pPr algn="ctr"/>
            <a:r>
              <a:rPr lang="fr-FR" sz="6000" b="1" i="0" dirty="0">
                <a:solidFill>
                  <a:schemeClr val="bg1"/>
                </a:solidFill>
                <a:effectLst/>
                <a:latin typeface="Montserrat" panose="00000500000000000000" pitchFamily="2" charset="0"/>
              </a:rPr>
              <a:t>Segmentez des clients d'un site e-commerce</a:t>
            </a:r>
          </a:p>
        </p:txBody>
      </p:sp>
      <p:cxnSp>
        <p:nvCxnSpPr>
          <p:cNvPr id="21" name="Straight Connector 20">
            <a:extLst>
              <a:ext uri="{FF2B5EF4-FFF2-40B4-BE49-F238E27FC236}">
                <a16:creationId xmlns:a16="http://schemas.microsoft.com/office/drawing/2014/main" id="{269BDD96-EF60-4072-ACD4-23F4B8D2BE19}"/>
              </a:ext>
            </a:extLst>
          </p:cNvPr>
          <p:cNvCxnSpPr>
            <a:cxnSpLocks/>
          </p:cNvCxnSpPr>
          <p:nvPr/>
        </p:nvCxnSpPr>
        <p:spPr>
          <a:xfrm>
            <a:off x="14614919" y="4791063"/>
            <a:ext cx="9398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F374DC-2D89-41F2-AB73-D82E56214600}"/>
              </a:ext>
            </a:extLst>
          </p:cNvPr>
          <p:cNvSpPr txBox="1"/>
          <p:nvPr/>
        </p:nvSpPr>
        <p:spPr>
          <a:xfrm>
            <a:off x="19272377" y="13131225"/>
            <a:ext cx="6482093" cy="584775"/>
          </a:xfrm>
          <a:prstGeom prst="rect">
            <a:avLst/>
          </a:prstGeom>
          <a:noFill/>
          <a:ln>
            <a:noFill/>
          </a:ln>
        </p:spPr>
        <p:txBody>
          <a:bodyPr wrap="square" rtlCol="0">
            <a:spAutoFit/>
          </a:bodyPr>
          <a:lstStyle/>
          <a:p>
            <a:pPr algn="ctr"/>
            <a:r>
              <a:rPr lang="fr-FR" sz="3200" b="1" i="1" dirty="0">
                <a:solidFill>
                  <a:schemeClr val="bg1"/>
                </a:solidFill>
                <a:effectLst/>
                <a:latin typeface="Montserrat" panose="00000500000000000000" pitchFamily="2" charset="0"/>
              </a:rPr>
              <a:t>Ahmed Douaya</a:t>
            </a:r>
          </a:p>
        </p:txBody>
      </p:sp>
    </p:spTree>
    <p:extLst>
      <p:ext uri="{BB962C8B-B14F-4D97-AF65-F5344CB8AC3E}">
        <p14:creationId xmlns:p14="http://schemas.microsoft.com/office/powerpoint/2010/main" val="27531646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7529C99-E315-48AD-95B7-9AE677B6DF2C}"/>
              </a:ext>
            </a:extLst>
          </p:cNvPr>
          <p:cNvCxnSpPr/>
          <p:nvPr/>
        </p:nvCxnSpPr>
        <p:spPr>
          <a:xfrm>
            <a:off x="4858281" y="1633796"/>
            <a:ext cx="1192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A27C0C-49B5-427C-9C68-C8C7E4A83DE4}"/>
              </a:ext>
            </a:extLst>
          </p:cNvPr>
          <p:cNvSpPr txBox="1"/>
          <p:nvPr/>
        </p:nvSpPr>
        <p:spPr>
          <a:xfrm>
            <a:off x="80292" y="0"/>
            <a:ext cx="10716396" cy="1169551"/>
          </a:xfrm>
          <a:prstGeom prst="rect">
            <a:avLst/>
          </a:prstGeom>
          <a:noFill/>
          <a:ln>
            <a:noFill/>
          </a:ln>
        </p:spPr>
        <p:txBody>
          <a:bodyPr wrap="none" rtlCol="0">
            <a:spAutoFit/>
          </a:bodyPr>
          <a:lstStyle/>
          <a:p>
            <a:pPr algn="ctr"/>
            <a:r>
              <a:rPr lang="en-US" sz="7000" b="1" spc="800" dirty="0">
                <a:solidFill>
                  <a:srgbClr val="002060"/>
                </a:solidFill>
                <a:latin typeface="Lato Black" charset="0"/>
                <a:ea typeface="Lato Black" charset="0"/>
                <a:cs typeface="Lato Black" charset="0"/>
              </a:rPr>
              <a:t>Clustering : K-Means</a:t>
            </a:r>
          </a:p>
        </p:txBody>
      </p:sp>
      <p:pic>
        <p:nvPicPr>
          <p:cNvPr id="5122" name="Picture 2">
            <a:extLst>
              <a:ext uri="{FF2B5EF4-FFF2-40B4-BE49-F238E27FC236}">
                <a16:creationId xmlns:a16="http://schemas.microsoft.com/office/drawing/2014/main" id="{32BF4CD1-0ADF-4AAE-B588-A5350C624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2" y="3328240"/>
            <a:ext cx="12702902" cy="88057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2B112FC-1FF0-49DC-87CC-6FD8543D3EC0}"/>
              </a:ext>
            </a:extLst>
          </p:cNvPr>
          <p:cNvSpPr/>
          <p:nvPr/>
        </p:nvSpPr>
        <p:spPr>
          <a:xfrm>
            <a:off x="13116160" y="3328988"/>
            <a:ext cx="148713" cy="1003704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074" name="Picture 2">
            <a:extLst>
              <a:ext uri="{FF2B5EF4-FFF2-40B4-BE49-F238E27FC236}">
                <a16:creationId xmlns:a16="http://schemas.microsoft.com/office/drawing/2014/main" id="{F7FBDDD5-73B8-4CC1-84AA-98C7A6265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7838" y="3328240"/>
            <a:ext cx="9692829" cy="965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72396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73" name="Freeform: Shape 7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5974" cy="13716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pic>
        <p:nvPicPr>
          <p:cNvPr id="9218" name="Picture 2">
            <a:extLst>
              <a:ext uri="{FF2B5EF4-FFF2-40B4-BE49-F238E27FC236}">
                <a16:creationId xmlns:a16="http://schemas.microsoft.com/office/drawing/2014/main" id="{07D0A5A7-6FC5-4795-920D-316035A180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2094" y="3191443"/>
            <a:ext cx="13533461" cy="90335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4C4F0718-58E7-4C65-8A29-A17077C612CB}"/>
              </a:ext>
            </a:extLst>
          </p:cNvPr>
          <p:cNvCxnSpPr/>
          <p:nvPr/>
        </p:nvCxnSpPr>
        <p:spPr>
          <a:xfrm>
            <a:off x="4108512" y="1572382"/>
            <a:ext cx="1192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188FAD-D984-4870-8767-B0A967E2722F}"/>
              </a:ext>
            </a:extLst>
          </p:cNvPr>
          <p:cNvSpPr txBox="1"/>
          <p:nvPr/>
        </p:nvSpPr>
        <p:spPr>
          <a:xfrm>
            <a:off x="0" y="8408"/>
            <a:ext cx="9409948" cy="1169551"/>
          </a:xfrm>
          <a:prstGeom prst="rect">
            <a:avLst/>
          </a:prstGeom>
          <a:noFill/>
          <a:ln>
            <a:noFill/>
          </a:ln>
        </p:spPr>
        <p:txBody>
          <a:bodyPr wrap="none" rtlCol="0">
            <a:spAutoFit/>
          </a:bodyPr>
          <a:lstStyle/>
          <a:p>
            <a:pPr algn="ctr"/>
            <a:r>
              <a:rPr lang="en-US" sz="7000" b="1" spc="800" dirty="0">
                <a:solidFill>
                  <a:srgbClr val="002060"/>
                </a:solidFill>
                <a:latin typeface="Lato Black" charset="0"/>
                <a:ea typeface="Lato Black" charset="0"/>
                <a:cs typeface="Lato Black" charset="0"/>
              </a:rPr>
              <a:t>Clustering : T-SNE</a:t>
            </a:r>
          </a:p>
        </p:txBody>
      </p:sp>
    </p:spTree>
    <p:extLst>
      <p:ext uri="{BB962C8B-B14F-4D97-AF65-F5344CB8AC3E}">
        <p14:creationId xmlns:p14="http://schemas.microsoft.com/office/powerpoint/2010/main" val="3281799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1028491" y="1633796"/>
            <a:ext cx="1192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69E770E-8582-3F4A-9B51-D1B005C49561}"/>
              </a:ext>
            </a:extLst>
          </p:cNvPr>
          <p:cNvSpPr txBox="1"/>
          <p:nvPr/>
        </p:nvSpPr>
        <p:spPr>
          <a:xfrm>
            <a:off x="6107811" y="0"/>
            <a:ext cx="11001731" cy="1169551"/>
          </a:xfrm>
          <a:prstGeom prst="rect">
            <a:avLst/>
          </a:prstGeom>
          <a:noFill/>
        </p:spPr>
        <p:txBody>
          <a:bodyPr wrap="none" rtlCol="0">
            <a:spAutoFit/>
          </a:bodyPr>
          <a:lstStyle/>
          <a:p>
            <a:pPr algn="ctr"/>
            <a:r>
              <a:rPr lang="en-US" sz="7000" b="1" spc="800" dirty="0">
                <a:solidFill>
                  <a:srgbClr val="002060"/>
                </a:solidFill>
                <a:latin typeface="Lato Black" charset="0"/>
                <a:ea typeface="Lato Black" charset="0"/>
                <a:cs typeface="Lato Black" charset="0"/>
              </a:rPr>
              <a:t>Clustering : Résultats</a:t>
            </a:r>
          </a:p>
        </p:txBody>
      </p:sp>
      <p:graphicFrame>
        <p:nvGraphicFramePr>
          <p:cNvPr id="6" name="Chart 5">
            <a:extLst>
              <a:ext uri="{FF2B5EF4-FFF2-40B4-BE49-F238E27FC236}">
                <a16:creationId xmlns:a16="http://schemas.microsoft.com/office/drawing/2014/main" id="{08C86E01-6399-4D77-B52F-3592271E6DF9}"/>
              </a:ext>
            </a:extLst>
          </p:cNvPr>
          <p:cNvGraphicFramePr/>
          <p:nvPr>
            <p:extLst>
              <p:ext uri="{D42A27DB-BD31-4B8C-83A1-F6EECF244321}">
                <p14:modId xmlns:p14="http://schemas.microsoft.com/office/powerpoint/2010/main" val="1773938203"/>
              </p:ext>
            </p:extLst>
          </p:nvPr>
        </p:nvGraphicFramePr>
        <p:xfrm>
          <a:off x="13370967" y="7284258"/>
          <a:ext cx="10282076" cy="5809721"/>
        </p:xfrm>
        <a:graphic>
          <a:graphicData uri="http://schemas.openxmlformats.org/drawingml/2006/chart">
            <c:chart xmlns:c="http://schemas.openxmlformats.org/drawingml/2006/chart" xmlns:r="http://schemas.openxmlformats.org/officeDocument/2006/relationships" r:id="rId3"/>
          </a:graphicData>
        </a:graphic>
      </p:graphicFrame>
      <p:sp>
        <p:nvSpPr>
          <p:cNvPr id="9" name="Subtitle 2">
            <a:extLst>
              <a:ext uri="{FF2B5EF4-FFF2-40B4-BE49-F238E27FC236}">
                <a16:creationId xmlns:a16="http://schemas.microsoft.com/office/drawing/2014/main" id="{AD1689BF-4AA3-4A47-A25C-F193B7DFC966}"/>
              </a:ext>
            </a:extLst>
          </p:cNvPr>
          <p:cNvSpPr txBox="1">
            <a:spLocks/>
          </p:cNvSpPr>
          <p:nvPr/>
        </p:nvSpPr>
        <p:spPr>
          <a:xfrm>
            <a:off x="297715" y="2575452"/>
            <a:ext cx="12188825" cy="113970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Poppins Light" charset="0"/>
                <a:ea typeface="Poppins Light" charset="0"/>
                <a:cs typeface="Poppins Light" charset="0"/>
              </a:rPr>
              <a:t>Les 5 clusters </a:t>
            </a:r>
            <a:r>
              <a:rPr lang="en-US" dirty="0" err="1">
                <a:solidFill>
                  <a:schemeClr val="tx1"/>
                </a:solidFill>
                <a:latin typeface="Poppins Light" charset="0"/>
                <a:ea typeface="Poppins Light" charset="0"/>
                <a:cs typeface="Poppins Light" charset="0"/>
              </a:rPr>
              <a:t>identifés</a:t>
            </a:r>
            <a:r>
              <a:rPr lang="en-US" dirty="0">
                <a:solidFill>
                  <a:schemeClr val="tx1"/>
                </a:solidFill>
                <a:latin typeface="Poppins Light" charset="0"/>
                <a:ea typeface="Poppins Light" charset="0"/>
                <a:cs typeface="Poppins Light" charset="0"/>
              </a:rPr>
              <a:t> nous montrent les segments dans lesquels les clients peuvent être catégorisés.</a:t>
            </a:r>
          </a:p>
          <a:p>
            <a:pPr algn="l">
              <a:lnSpc>
                <a:spcPts val="4040"/>
              </a:lnSpc>
            </a:pPr>
            <a:endParaRPr lang="en-US" dirty="0">
              <a:solidFill>
                <a:schemeClr val="tx1"/>
              </a:solidFill>
              <a:latin typeface="Poppins Light" charset="0"/>
              <a:ea typeface="Poppins Light" charset="0"/>
              <a:cs typeface="Poppins Light" charset="0"/>
            </a:endParaRPr>
          </a:p>
          <a:p>
            <a:pPr algn="l">
              <a:lnSpc>
                <a:spcPts val="4040"/>
              </a:lnSpc>
            </a:pPr>
            <a:r>
              <a:rPr lang="en-US" dirty="0">
                <a:solidFill>
                  <a:schemeClr val="tx1"/>
                </a:solidFill>
                <a:latin typeface="Poppins Light" charset="0"/>
                <a:ea typeface="Poppins Light" charset="0"/>
                <a:cs typeface="Poppins Light" charset="0"/>
              </a:rPr>
              <a:t>Il est possible de tirer des observations précises de leurs habitudes de comportement : </a:t>
            </a:r>
          </a:p>
          <a:p>
            <a:pPr algn="l">
              <a:lnSpc>
                <a:spcPts val="4040"/>
              </a:lnSpc>
            </a:pPr>
            <a:endParaRPr lang="en-US" dirty="0">
              <a:solidFill>
                <a:schemeClr val="tx1"/>
              </a:solidFill>
              <a:latin typeface="Poppins Light" charset="0"/>
              <a:ea typeface="Poppins Light" charset="0"/>
              <a:cs typeface="Poppins Light" charset="0"/>
            </a:endParaRPr>
          </a:p>
          <a:p>
            <a:pPr lvl="1" algn="l">
              <a:lnSpc>
                <a:spcPts val="4040"/>
              </a:lnSpc>
            </a:pPr>
            <a:r>
              <a:rPr lang="en-US" sz="2400" dirty="0">
                <a:solidFill>
                  <a:srgbClr val="0070C0"/>
                </a:solidFill>
                <a:latin typeface="Poppins Light" charset="0"/>
                <a:ea typeface="Poppins Light" charset="0"/>
                <a:cs typeface="Poppins Light" charset="0"/>
              </a:rPr>
              <a:t>Le</a:t>
            </a:r>
            <a:r>
              <a:rPr lang="en-US" sz="2400" dirty="0">
                <a:solidFill>
                  <a:schemeClr val="tx1"/>
                </a:solidFill>
                <a:latin typeface="Poppins Light" charset="0"/>
                <a:ea typeface="Poppins Light" charset="0"/>
                <a:cs typeface="Poppins Light" charset="0"/>
              </a:rPr>
              <a:t> </a:t>
            </a:r>
            <a:r>
              <a:rPr lang="en-US" sz="2400" dirty="0">
                <a:solidFill>
                  <a:srgbClr val="0070C0"/>
                </a:solidFill>
                <a:latin typeface="Poppins Light" charset="0"/>
                <a:ea typeface="Poppins Light" charset="0"/>
                <a:cs typeface="Poppins Light" charset="0"/>
              </a:rPr>
              <a:t>cluster 0 </a:t>
            </a:r>
            <a:r>
              <a:rPr lang="en-US" sz="2400" dirty="0" err="1">
                <a:solidFill>
                  <a:schemeClr val="tx1"/>
                </a:solidFill>
                <a:latin typeface="Poppins Light" charset="0"/>
                <a:ea typeface="Poppins Light" charset="0"/>
                <a:cs typeface="Poppins Light" charset="0"/>
              </a:rPr>
              <a:t>dépense</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davantage</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mais</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est</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globalement</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insatisfait</a:t>
            </a:r>
            <a:r>
              <a:rPr lang="en-US" sz="2400" dirty="0">
                <a:solidFill>
                  <a:schemeClr val="tx1"/>
                </a:solidFill>
                <a:latin typeface="Poppins Light" charset="0"/>
                <a:ea typeface="Poppins Light" charset="0"/>
                <a:cs typeface="Poppins Light" charset="0"/>
              </a:rPr>
              <a:t> de </a:t>
            </a:r>
            <a:r>
              <a:rPr lang="en-US" sz="2400" dirty="0" err="1">
                <a:solidFill>
                  <a:schemeClr val="tx1"/>
                </a:solidFill>
                <a:latin typeface="Poppins Light" charset="0"/>
                <a:ea typeface="Poppins Light" charset="0"/>
                <a:cs typeface="Poppins Light" charset="0"/>
              </a:rPr>
              <a:t>sa</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commande</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probablement</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dû</a:t>
            </a:r>
            <a:r>
              <a:rPr lang="en-US" sz="2400" dirty="0">
                <a:solidFill>
                  <a:schemeClr val="tx1"/>
                </a:solidFill>
                <a:latin typeface="Poppins Light" charset="0"/>
                <a:ea typeface="Poppins Light" charset="0"/>
                <a:cs typeface="Poppins Light" charset="0"/>
              </a:rPr>
              <a:t> à </a:t>
            </a:r>
            <a:r>
              <a:rPr lang="en-US" sz="2400" dirty="0" err="1">
                <a:solidFill>
                  <a:schemeClr val="tx1"/>
                </a:solidFill>
                <a:latin typeface="Poppins Light" charset="0"/>
                <a:ea typeface="Poppins Light" charset="0"/>
                <a:cs typeface="Poppins Light" charset="0"/>
              </a:rPr>
              <a:t>une</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attente</a:t>
            </a:r>
            <a:r>
              <a:rPr lang="en-US" sz="2400" dirty="0">
                <a:solidFill>
                  <a:schemeClr val="tx1"/>
                </a:solidFill>
                <a:latin typeface="Poppins Light" charset="0"/>
                <a:ea typeface="Poppins Light" charset="0"/>
                <a:cs typeface="Poppins Light" charset="0"/>
              </a:rPr>
              <a:t> plus </a:t>
            </a:r>
            <a:r>
              <a:rPr lang="en-US" sz="2400" dirty="0" err="1">
                <a:solidFill>
                  <a:schemeClr val="tx1"/>
                </a:solidFill>
                <a:latin typeface="Poppins Light" charset="0"/>
                <a:ea typeface="Poppins Light" charset="0"/>
                <a:cs typeface="Poppins Light" charset="0"/>
              </a:rPr>
              <a:t>importante</a:t>
            </a:r>
            <a:endParaRPr lang="en-US" sz="2400" dirty="0">
              <a:solidFill>
                <a:schemeClr val="tx1"/>
              </a:solidFill>
              <a:latin typeface="Poppins Light" charset="0"/>
              <a:ea typeface="Poppins Light" charset="0"/>
              <a:cs typeface="Poppins Light" charset="0"/>
            </a:endParaRPr>
          </a:p>
          <a:p>
            <a:pPr lvl="1" algn="l">
              <a:lnSpc>
                <a:spcPts val="4040"/>
              </a:lnSpc>
            </a:pPr>
            <a:endParaRPr lang="en-US" sz="2400" dirty="0">
              <a:solidFill>
                <a:schemeClr val="tx1"/>
              </a:solidFill>
              <a:latin typeface="Poppins Light" charset="0"/>
              <a:ea typeface="Poppins Light" charset="0"/>
              <a:cs typeface="Poppins Light" charset="0"/>
            </a:endParaRPr>
          </a:p>
          <a:p>
            <a:pPr lvl="1" algn="l">
              <a:lnSpc>
                <a:spcPts val="4040"/>
              </a:lnSpc>
            </a:pPr>
            <a:r>
              <a:rPr lang="en-US" sz="2400" dirty="0">
                <a:solidFill>
                  <a:srgbClr val="0070C0"/>
                </a:solidFill>
                <a:latin typeface="Poppins Light" charset="0"/>
                <a:ea typeface="Poppins Light" charset="0"/>
                <a:cs typeface="Poppins Light" charset="0"/>
              </a:rPr>
              <a:t>Le cluster 1 </a:t>
            </a:r>
            <a:r>
              <a:rPr lang="en-US" sz="2400" dirty="0" err="1">
                <a:solidFill>
                  <a:schemeClr val="tx1"/>
                </a:solidFill>
                <a:latin typeface="Poppins Light" charset="0"/>
                <a:ea typeface="Poppins Light" charset="0"/>
                <a:cs typeface="Poppins Light" charset="0"/>
              </a:rPr>
              <a:t>achète</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moins</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mais</a:t>
            </a:r>
            <a:r>
              <a:rPr lang="en-US" sz="2400" dirty="0">
                <a:solidFill>
                  <a:schemeClr val="tx1"/>
                </a:solidFill>
                <a:latin typeface="Poppins Light" charset="0"/>
                <a:ea typeface="Poppins Light" charset="0"/>
                <a:cs typeface="Poppins Light" charset="0"/>
              </a:rPr>
              <a:t> un </a:t>
            </a:r>
            <a:r>
              <a:rPr lang="en-US" sz="2400" dirty="0" err="1">
                <a:solidFill>
                  <a:schemeClr val="tx1"/>
                </a:solidFill>
                <a:latin typeface="Poppins Light" charset="0"/>
                <a:ea typeface="Poppins Light" charset="0"/>
                <a:cs typeface="Poppins Light" charset="0"/>
              </a:rPr>
              <a:t>peu</a:t>
            </a:r>
            <a:r>
              <a:rPr lang="en-US" sz="2400" dirty="0">
                <a:solidFill>
                  <a:schemeClr val="tx1"/>
                </a:solidFill>
                <a:latin typeface="Poppins Light" charset="0"/>
                <a:ea typeface="Poppins Light" charset="0"/>
                <a:cs typeface="Poppins Light" charset="0"/>
              </a:rPr>
              <a:t> plus </a:t>
            </a:r>
            <a:r>
              <a:rPr lang="en-US" sz="2400" dirty="0" err="1">
                <a:solidFill>
                  <a:schemeClr val="tx1"/>
                </a:solidFill>
                <a:latin typeface="Poppins Light" charset="0"/>
                <a:ea typeface="Poppins Light" charset="0"/>
                <a:cs typeface="Poppins Light" charset="0"/>
              </a:rPr>
              <a:t>récemment</a:t>
            </a:r>
            <a:r>
              <a:rPr lang="en-US" sz="2400" dirty="0">
                <a:solidFill>
                  <a:schemeClr val="tx1"/>
                </a:solidFill>
                <a:latin typeface="Poppins Light" charset="0"/>
                <a:ea typeface="Poppins Light" charset="0"/>
                <a:cs typeface="Poppins Light" charset="0"/>
              </a:rPr>
              <a:t> que les </a:t>
            </a:r>
            <a:r>
              <a:rPr lang="en-US" sz="2400" dirty="0" err="1">
                <a:solidFill>
                  <a:schemeClr val="tx1"/>
                </a:solidFill>
                <a:latin typeface="Poppins Light" charset="0"/>
                <a:ea typeface="Poppins Light" charset="0"/>
                <a:cs typeface="Poppins Light" charset="0"/>
              </a:rPr>
              <a:t>autres</a:t>
            </a:r>
            <a:endParaRPr lang="en-US" sz="2400" dirty="0">
              <a:solidFill>
                <a:schemeClr val="tx1"/>
              </a:solidFill>
              <a:latin typeface="Poppins Light" charset="0"/>
              <a:ea typeface="Poppins Light" charset="0"/>
              <a:cs typeface="Poppins Light" charset="0"/>
            </a:endParaRPr>
          </a:p>
          <a:p>
            <a:pPr lvl="1" algn="l">
              <a:lnSpc>
                <a:spcPts val="4040"/>
              </a:lnSpc>
            </a:pPr>
            <a:endParaRPr lang="en-US" sz="2400" dirty="0">
              <a:solidFill>
                <a:schemeClr val="tx1"/>
              </a:solidFill>
              <a:latin typeface="Poppins Light" charset="0"/>
              <a:ea typeface="Poppins Light" charset="0"/>
              <a:cs typeface="Poppins Light" charset="0"/>
            </a:endParaRPr>
          </a:p>
          <a:p>
            <a:pPr lvl="1" algn="l">
              <a:lnSpc>
                <a:spcPts val="4040"/>
              </a:lnSpc>
            </a:pPr>
            <a:r>
              <a:rPr lang="en-US" sz="2400" dirty="0">
                <a:solidFill>
                  <a:srgbClr val="0070C0"/>
                </a:solidFill>
                <a:latin typeface="Poppins Light" charset="0"/>
                <a:ea typeface="Poppins Light" charset="0"/>
                <a:cs typeface="Poppins Light" charset="0"/>
              </a:rPr>
              <a:t>Le cluster 2 </a:t>
            </a:r>
            <a:r>
              <a:rPr lang="en-US" sz="2400" dirty="0" err="1">
                <a:solidFill>
                  <a:schemeClr val="tx1"/>
                </a:solidFill>
                <a:latin typeface="Poppins Light" charset="0"/>
                <a:ea typeface="Poppins Light" charset="0"/>
                <a:cs typeface="Poppins Light" charset="0"/>
              </a:rPr>
              <a:t>regroupe</a:t>
            </a:r>
            <a:r>
              <a:rPr lang="en-US" sz="2400" dirty="0">
                <a:solidFill>
                  <a:schemeClr val="tx1"/>
                </a:solidFill>
                <a:latin typeface="Poppins Light" charset="0"/>
                <a:ea typeface="Poppins Light" charset="0"/>
                <a:cs typeface="Poppins Light" charset="0"/>
              </a:rPr>
              <a:t> des clients aux </a:t>
            </a:r>
            <a:r>
              <a:rPr lang="en-US" sz="2400" dirty="0" err="1">
                <a:solidFill>
                  <a:schemeClr val="tx1"/>
                </a:solidFill>
                <a:latin typeface="Poppins Light" charset="0"/>
                <a:ea typeface="Poppins Light" charset="0"/>
                <a:cs typeface="Poppins Light" charset="0"/>
              </a:rPr>
              <a:t>achats</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récents</a:t>
            </a:r>
            <a:r>
              <a:rPr lang="en-US" sz="2400" dirty="0">
                <a:solidFill>
                  <a:schemeClr val="tx1"/>
                </a:solidFill>
                <a:latin typeface="Poppins Light" charset="0"/>
                <a:ea typeface="Poppins Light" charset="0"/>
                <a:cs typeface="Poppins Light" charset="0"/>
              </a:rPr>
              <a:t> et </a:t>
            </a:r>
            <a:r>
              <a:rPr lang="en-US" sz="2400" dirty="0" err="1">
                <a:solidFill>
                  <a:schemeClr val="tx1"/>
                </a:solidFill>
                <a:latin typeface="Poppins Light" charset="0"/>
                <a:ea typeface="Poppins Light" charset="0"/>
                <a:cs typeface="Poppins Light" charset="0"/>
              </a:rPr>
              <a:t>globalement</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satisfaits</a:t>
            </a:r>
            <a:r>
              <a:rPr lang="en-US" sz="2400" dirty="0">
                <a:solidFill>
                  <a:schemeClr val="tx1"/>
                </a:solidFill>
                <a:latin typeface="Poppins Light" charset="0"/>
                <a:ea typeface="Poppins Light" charset="0"/>
                <a:cs typeface="Poppins Light" charset="0"/>
              </a:rPr>
              <a:t> de </a:t>
            </a:r>
            <a:r>
              <a:rPr lang="en-US" sz="2400" dirty="0" err="1">
                <a:solidFill>
                  <a:schemeClr val="tx1"/>
                </a:solidFill>
                <a:latin typeface="Poppins Light" charset="0"/>
                <a:ea typeface="Poppins Light" charset="0"/>
                <a:cs typeface="Poppins Light" charset="0"/>
              </a:rPr>
              <a:t>leurs</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commandes</a:t>
            </a:r>
            <a:endParaRPr lang="en-US" sz="2400" dirty="0">
              <a:solidFill>
                <a:schemeClr val="tx1"/>
              </a:solidFill>
              <a:latin typeface="Poppins Light" charset="0"/>
              <a:ea typeface="Poppins Light" charset="0"/>
              <a:cs typeface="Poppins Light" charset="0"/>
            </a:endParaRPr>
          </a:p>
          <a:p>
            <a:pPr lvl="1" algn="l">
              <a:lnSpc>
                <a:spcPts val="4040"/>
              </a:lnSpc>
            </a:pPr>
            <a:endParaRPr lang="en-US" sz="2400" dirty="0">
              <a:solidFill>
                <a:schemeClr val="tx1"/>
              </a:solidFill>
              <a:latin typeface="Poppins Light" charset="0"/>
              <a:ea typeface="Poppins Light" charset="0"/>
              <a:cs typeface="Poppins Light" charset="0"/>
            </a:endParaRPr>
          </a:p>
          <a:p>
            <a:pPr lvl="1" algn="l">
              <a:lnSpc>
                <a:spcPts val="4040"/>
              </a:lnSpc>
            </a:pPr>
            <a:r>
              <a:rPr lang="en-US" sz="2400" dirty="0">
                <a:solidFill>
                  <a:srgbClr val="0070C0"/>
                </a:solidFill>
                <a:latin typeface="Poppins Light" charset="0"/>
                <a:ea typeface="Poppins Light" charset="0"/>
                <a:cs typeface="Poppins Light" charset="0"/>
              </a:rPr>
              <a:t>Le</a:t>
            </a:r>
            <a:r>
              <a:rPr lang="en-US" sz="2400" dirty="0">
                <a:solidFill>
                  <a:schemeClr val="tx1"/>
                </a:solidFill>
                <a:latin typeface="Poppins Light" charset="0"/>
                <a:ea typeface="Poppins Light" charset="0"/>
                <a:cs typeface="Poppins Light" charset="0"/>
              </a:rPr>
              <a:t> </a:t>
            </a:r>
            <a:r>
              <a:rPr lang="en-US" sz="2400" dirty="0">
                <a:solidFill>
                  <a:srgbClr val="0070C0"/>
                </a:solidFill>
                <a:latin typeface="Poppins Light" charset="0"/>
                <a:ea typeface="Poppins Light" charset="0"/>
                <a:cs typeface="Poppins Light" charset="0"/>
              </a:rPr>
              <a:t>cluster 3 </a:t>
            </a:r>
            <a:r>
              <a:rPr lang="en-US" sz="2400" dirty="0" err="1">
                <a:solidFill>
                  <a:schemeClr val="tx1"/>
                </a:solidFill>
                <a:latin typeface="Poppins Light" charset="0"/>
                <a:ea typeface="Poppins Light" charset="0"/>
                <a:cs typeface="Poppins Light" charset="0"/>
              </a:rPr>
              <a:t>rassemble</a:t>
            </a:r>
            <a:r>
              <a:rPr lang="en-US" sz="2400" dirty="0">
                <a:solidFill>
                  <a:schemeClr val="tx1"/>
                </a:solidFill>
                <a:latin typeface="Poppins Light" charset="0"/>
                <a:ea typeface="Poppins Light" charset="0"/>
                <a:cs typeface="Poppins Light" charset="0"/>
              </a:rPr>
              <a:t> les clients très satisfaits, qui recoivent leurs colis très </a:t>
            </a:r>
            <a:r>
              <a:rPr lang="en-US" sz="2400" dirty="0" err="1">
                <a:solidFill>
                  <a:schemeClr val="tx1"/>
                </a:solidFill>
                <a:latin typeface="Poppins Light" charset="0"/>
                <a:ea typeface="Poppins Light" charset="0"/>
                <a:cs typeface="Poppins Light" charset="0"/>
              </a:rPr>
              <a:t>en</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avance</a:t>
            </a:r>
            <a:r>
              <a:rPr lang="en-US" sz="2400" dirty="0">
                <a:solidFill>
                  <a:schemeClr val="tx1"/>
                </a:solidFill>
                <a:latin typeface="Poppins Light" charset="0"/>
                <a:ea typeface="Poppins Light" charset="0"/>
                <a:cs typeface="Poppins Light" charset="0"/>
              </a:rPr>
              <a:t>.</a:t>
            </a:r>
          </a:p>
          <a:p>
            <a:pPr lvl="1" algn="l">
              <a:lnSpc>
                <a:spcPts val="4040"/>
              </a:lnSpc>
            </a:pPr>
            <a:endParaRPr lang="en-US" sz="2400" dirty="0">
              <a:solidFill>
                <a:schemeClr val="tx1"/>
              </a:solidFill>
              <a:latin typeface="Poppins Light" charset="0"/>
              <a:ea typeface="Poppins Light" charset="0"/>
              <a:cs typeface="Poppins Light" charset="0"/>
            </a:endParaRPr>
          </a:p>
          <a:p>
            <a:pPr lvl="1" algn="l">
              <a:lnSpc>
                <a:spcPts val="4040"/>
              </a:lnSpc>
            </a:pPr>
            <a:r>
              <a:rPr lang="en-US" sz="2400" dirty="0">
                <a:solidFill>
                  <a:srgbClr val="0070C0"/>
                </a:solidFill>
                <a:latin typeface="Poppins Light" charset="0"/>
                <a:ea typeface="Poppins Light" charset="0"/>
                <a:cs typeface="Poppins Light" charset="0"/>
              </a:rPr>
              <a:t>Le</a:t>
            </a:r>
            <a:r>
              <a:rPr lang="en-US" sz="2400" dirty="0">
                <a:solidFill>
                  <a:schemeClr val="tx1"/>
                </a:solidFill>
                <a:latin typeface="Poppins Light" charset="0"/>
                <a:ea typeface="Poppins Light" charset="0"/>
                <a:cs typeface="Poppins Light" charset="0"/>
              </a:rPr>
              <a:t> </a:t>
            </a:r>
            <a:r>
              <a:rPr lang="en-US" sz="2400" dirty="0">
                <a:solidFill>
                  <a:srgbClr val="0070C0"/>
                </a:solidFill>
                <a:latin typeface="Poppins Light" charset="0"/>
                <a:ea typeface="Poppins Light" charset="0"/>
                <a:cs typeface="Poppins Light" charset="0"/>
              </a:rPr>
              <a:t>cluster 4  </a:t>
            </a:r>
            <a:r>
              <a:rPr lang="en-US" sz="2400" dirty="0" err="1">
                <a:solidFill>
                  <a:schemeClr val="tx1"/>
                </a:solidFill>
                <a:latin typeface="Poppins Light" charset="0"/>
                <a:ea typeface="Poppins Light" charset="0"/>
                <a:cs typeface="Poppins Light" charset="0"/>
              </a:rPr>
              <a:t>achète</a:t>
            </a:r>
            <a:r>
              <a:rPr lang="en-US" sz="2400" dirty="0">
                <a:solidFill>
                  <a:schemeClr val="tx1"/>
                </a:solidFill>
                <a:latin typeface="Poppins Light" charset="0"/>
                <a:ea typeface="Poppins Light" charset="0"/>
                <a:cs typeface="Poppins Light" charset="0"/>
              </a:rPr>
              <a:t> très </a:t>
            </a:r>
            <a:r>
              <a:rPr lang="en-US" sz="2400" dirty="0" err="1">
                <a:solidFill>
                  <a:schemeClr val="tx1"/>
                </a:solidFill>
                <a:latin typeface="Poppins Light" charset="0"/>
                <a:ea typeface="Poppins Light" charset="0"/>
                <a:cs typeface="Poppins Light" charset="0"/>
              </a:rPr>
              <a:t>fréquemment</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est</a:t>
            </a:r>
            <a:r>
              <a:rPr lang="en-US" sz="2400" dirty="0">
                <a:solidFill>
                  <a:schemeClr val="tx1"/>
                </a:solidFill>
                <a:latin typeface="Poppins Light" charset="0"/>
                <a:ea typeface="Poppins Light" charset="0"/>
                <a:cs typeface="Poppins Light" charset="0"/>
              </a:rPr>
              <a:t> </a:t>
            </a:r>
            <a:r>
              <a:rPr lang="en-US" sz="2400" dirty="0" err="1">
                <a:solidFill>
                  <a:schemeClr val="tx1"/>
                </a:solidFill>
                <a:latin typeface="Poppins Light" charset="0"/>
                <a:ea typeface="Poppins Light" charset="0"/>
                <a:cs typeface="Poppins Light" charset="0"/>
              </a:rPr>
              <a:t>satisfait</a:t>
            </a:r>
            <a:r>
              <a:rPr lang="en-US" sz="2400" dirty="0">
                <a:solidFill>
                  <a:schemeClr val="tx1"/>
                </a:solidFill>
                <a:latin typeface="Poppins Light" charset="0"/>
                <a:ea typeface="Poppins Light" charset="0"/>
                <a:cs typeface="Poppins Light" charset="0"/>
              </a:rPr>
              <a:t> et </a:t>
            </a:r>
            <a:r>
              <a:rPr lang="en-US" sz="2400" dirty="0" err="1">
                <a:solidFill>
                  <a:schemeClr val="tx1"/>
                </a:solidFill>
                <a:latin typeface="Poppins Light" charset="0"/>
                <a:ea typeface="Poppins Light" charset="0"/>
                <a:cs typeface="Poppins Light" charset="0"/>
              </a:rPr>
              <a:t>dépense</a:t>
            </a:r>
            <a:r>
              <a:rPr lang="en-US" sz="2400" dirty="0">
                <a:solidFill>
                  <a:schemeClr val="tx1"/>
                </a:solidFill>
                <a:latin typeface="Poppins Light" charset="0"/>
                <a:ea typeface="Poppins Light" charset="0"/>
                <a:cs typeface="Poppins Light" charset="0"/>
              </a:rPr>
              <a:t> beaucoup!</a:t>
            </a:r>
          </a:p>
          <a:p>
            <a:pPr lvl="1" algn="l">
              <a:lnSpc>
                <a:spcPts val="4040"/>
              </a:lnSpc>
            </a:pPr>
            <a:endParaRPr lang="en-US" sz="2400" dirty="0">
              <a:solidFill>
                <a:schemeClr val="tx1"/>
              </a:solidFill>
              <a:latin typeface="Poppins Light" charset="0"/>
              <a:ea typeface="Poppins Light" charset="0"/>
              <a:cs typeface="Poppins Light" charset="0"/>
            </a:endParaRPr>
          </a:p>
        </p:txBody>
      </p:sp>
      <p:sp>
        <p:nvSpPr>
          <p:cNvPr id="7" name="Rectangle 6">
            <a:extLst>
              <a:ext uri="{FF2B5EF4-FFF2-40B4-BE49-F238E27FC236}">
                <a16:creationId xmlns:a16="http://schemas.microsoft.com/office/drawing/2014/main" id="{A1738FCB-6917-47F9-9E07-54C3F0407B4A}"/>
              </a:ext>
            </a:extLst>
          </p:cNvPr>
          <p:cNvSpPr/>
          <p:nvPr/>
        </p:nvSpPr>
        <p:spPr>
          <a:xfrm>
            <a:off x="12854397" y="2404872"/>
            <a:ext cx="148713" cy="106976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a:extLst>
              <a:ext uri="{FF2B5EF4-FFF2-40B4-BE49-F238E27FC236}">
                <a16:creationId xmlns:a16="http://schemas.microsoft.com/office/drawing/2014/main" id="{0F62C8B9-863C-49EC-ADEA-2AC5DCDE77F8}"/>
              </a:ext>
            </a:extLst>
          </p:cNvPr>
          <p:cNvPicPr>
            <a:picLocks noChangeAspect="1"/>
          </p:cNvPicPr>
          <p:nvPr/>
        </p:nvPicPr>
        <p:blipFill>
          <a:blip r:embed="rId4"/>
          <a:stretch>
            <a:fillRect/>
          </a:stretch>
        </p:blipFill>
        <p:spPr>
          <a:xfrm>
            <a:off x="13370967" y="2799386"/>
            <a:ext cx="10359896" cy="3899994"/>
          </a:xfrm>
          <a:prstGeom prst="rect">
            <a:avLst/>
          </a:prstGeom>
        </p:spPr>
      </p:pic>
    </p:spTree>
    <p:extLst>
      <p:ext uri="{BB962C8B-B14F-4D97-AF65-F5344CB8AC3E}">
        <p14:creationId xmlns:p14="http://schemas.microsoft.com/office/powerpoint/2010/main" val="903245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1608677" y="1894632"/>
            <a:ext cx="1192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4" name="Shape 2641"/>
          <p:cNvSpPr/>
          <p:nvPr/>
        </p:nvSpPr>
        <p:spPr>
          <a:xfrm>
            <a:off x="4446121" y="7389906"/>
            <a:ext cx="1300130" cy="82735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65" name="Shape 2688"/>
          <p:cNvSpPr/>
          <p:nvPr/>
        </p:nvSpPr>
        <p:spPr>
          <a:xfrm>
            <a:off x="9207950" y="7153519"/>
            <a:ext cx="1300128" cy="1300128"/>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66" name="Shape 2783"/>
          <p:cNvSpPr/>
          <p:nvPr/>
        </p:nvSpPr>
        <p:spPr>
          <a:xfrm>
            <a:off x="13969778" y="7242164"/>
            <a:ext cx="1300128" cy="1122838"/>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67" name="Shape 2787"/>
          <p:cNvSpPr/>
          <p:nvPr/>
        </p:nvSpPr>
        <p:spPr>
          <a:xfrm>
            <a:off x="18732009" y="7153459"/>
            <a:ext cx="1299322" cy="130018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68" name="TextBox 67"/>
          <p:cNvSpPr txBox="1"/>
          <p:nvPr/>
        </p:nvSpPr>
        <p:spPr>
          <a:xfrm>
            <a:off x="6199433" y="10853290"/>
            <a:ext cx="1689886"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Winston</a:t>
            </a:r>
          </a:p>
        </p:txBody>
      </p:sp>
      <p:sp>
        <p:nvSpPr>
          <p:cNvPr id="70" name="TextBox 69"/>
          <p:cNvSpPr txBox="1"/>
          <p:nvPr/>
        </p:nvSpPr>
        <p:spPr>
          <a:xfrm>
            <a:off x="1377505" y="10853290"/>
            <a:ext cx="1813318"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Meredith</a:t>
            </a:r>
          </a:p>
        </p:txBody>
      </p:sp>
      <p:sp>
        <p:nvSpPr>
          <p:cNvPr id="71" name="TextBox 70"/>
          <p:cNvSpPr txBox="1"/>
          <p:nvPr/>
        </p:nvSpPr>
        <p:spPr>
          <a:xfrm>
            <a:off x="15843361" y="10853290"/>
            <a:ext cx="1510350"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Stormy</a:t>
            </a:r>
          </a:p>
        </p:txBody>
      </p:sp>
      <p:sp>
        <p:nvSpPr>
          <p:cNvPr id="72" name="Subtitle 2"/>
          <p:cNvSpPr txBox="1">
            <a:spLocks/>
          </p:cNvSpPr>
          <p:nvPr/>
        </p:nvSpPr>
        <p:spPr>
          <a:xfrm>
            <a:off x="14385396" y="11497086"/>
            <a:ext cx="4358711" cy="171643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err="1">
                <a:solidFill>
                  <a:schemeClr val="tx1"/>
                </a:solidFill>
                <a:latin typeface="Poppins Light" charset="0"/>
                <a:ea typeface="Poppins Light" charset="0"/>
                <a:cs typeface="Poppins Light" charset="0"/>
              </a:rPr>
              <a:t>Cliente</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fidèle</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généralement</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satisfaite</a:t>
            </a:r>
            <a:r>
              <a:rPr lang="en-US" dirty="0">
                <a:solidFill>
                  <a:schemeClr val="tx1"/>
                </a:solidFill>
                <a:latin typeface="Poppins Light" charset="0"/>
                <a:ea typeface="Poppins Light" charset="0"/>
                <a:cs typeface="Poppins Light" charset="0"/>
              </a:rPr>
              <a:t> de </a:t>
            </a:r>
            <a:r>
              <a:rPr lang="en-US" dirty="0" err="1">
                <a:solidFill>
                  <a:schemeClr val="tx1"/>
                </a:solidFill>
                <a:latin typeface="Poppins Light" charset="0"/>
                <a:ea typeface="Poppins Light" charset="0"/>
                <a:cs typeface="Poppins Light" charset="0"/>
              </a:rPr>
              <a:t>ses</a:t>
            </a:r>
            <a:r>
              <a:rPr lang="en-US" dirty="0">
                <a:solidFill>
                  <a:schemeClr val="tx1"/>
                </a:solidFill>
                <a:latin typeface="Poppins Light" charset="0"/>
                <a:ea typeface="Poppins Light" charset="0"/>
                <a:cs typeface="Poppins Light" charset="0"/>
              </a:rPr>
              <a:t> commandes</a:t>
            </a:r>
          </a:p>
        </p:txBody>
      </p:sp>
      <p:sp>
        <p:nvSpPr>
          <p:cNvPr id="73" name="Subtitle 2"/>
          <p:cNvSpPr txBox="1">
            <a:spLocks/>
          </p:cNvSpPr>
          <p:nvPr/>
        </p:nvSpPr>
        <p:spPr>
          <a:xfrm>
            <a:off x="9623750" y="11497086"/>
            <a:ext cx="4358711" cy="281622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err="1">
                <a:solidFill>
                  <a:schemeClr val="tx1"/>
                </a:solidFill>
                <a:latin typeface="Poppins Light" charset="0"/>
                <a:ea typeface="Poppins Light" charset="0"/>
                <a:cs typeface="Poppins Light" charset="0"/>
              </a:rPr>
              <a:t>Cliente</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généralement</a:t>
            </a:r>
            <a:r>
              <a:rPr lang="en-US" dirty="0">
                <a:solidFill>
                  <a:schemeClr val="tx1"/>
                </a:solidFill>
                <a:latin typeface="Poppins Light" charset="0"/>
                <a:ea typeface="Poppins Light" charset="0"/>
                <a:cs typeface="Poppins Light" charset="0"/>
              </a:rPr>
              <a:t> très </a:t>
            </a:r>
            <a:r>
              <a:rPr lang="en-US" dirty="0" err="1">
                <a:solidFill>
                  <a:schemeClr val="tx1"/>
                </a:solidFill>
                <a:latin typeface="Poppins Light" charset="0"/>
                <a:ea typeface="Poppins Light" charset="0"/>
                <a:cs typeface="Poppins Light" charset="0"/>
              </a:rPr>
              <a:t>satisfaite</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elle</a:t>
            </a:r>
            <a:r>
              <a:rPr lang="en-US" dirty="0">
                <a:solidFill>
                  <a:schemeClr val="tx1"/>
                </a:solidFill>
                <a:latin typeface="Poppins Light" charset="0"/>
                <a:ea typeface="Poppins Light" charset="0"/>
                <a:cs typeface="Poppins Light" charset="0"/>
              </a:rPr>
              <a:t> compose </a:t>
            </a:r>
            <a:r>
              <a:rPr lang="en-US" dirty="0" err="1">
                <a:solidFill>
                  <a:schemeClr val="tx1"/>
                </a:solidFill>
                <a:latin typeface="Poppins Light" charset="0"/>
                <a:ea typeface="Poppins Light" charset="0"/>
                <a:cs typeface="Poppins Light" charset="0"/>
              </a:rPr>
              <a:t>généralement</a:t>
            </a:r>
            <a:r>
              <a:rPr lang="en-US" dirty="0">
                <a:solidFill>
                  <a:schemeClr val="tx1"/>
                </a:solidFill>
                <a:latin typeface="Poppins Light" charset="0"/>
                <a:ea typeface="Poppins Light" charset="0"/>
                <a:cs typeface="Poppins Light" charset="0"/>
              </a:rPr>
              <a:t> des paniers </a:t>
            </a:r>
            <a:r>
              <a:rPr lang="en-US" dirty="0" err="1">
                <a:solidFill>
                  <a:schemeClr val="tx1"/>
                </a:solidFill>
                <a:latin typeface="Poppins Light" charset="0"/>
                <a:ea typeface="Poppins Light" charset="0"/>
                <a:cs typeface="Poppins Light" charset="0"/>
              </a:rPr>
              <a:t>importants</a:t>
            </a:r>
            <a:r>
              <a:rPr lang="en-US" dirty="0">
                <a:solidFill>
                  <a:schemeClr val="tx1"/>
                </a:solidFill>
                <a:latin typeface="Poppins Light" charset="0"/>
                <a:ea typeface="Poppins Light" charset="0"/>
                <a:cs typeface="Poppins Light" charset="0"/>
              </a:rPr>
              <a:t>!</a:t>
            </a:r>
          </a:p>
          <a:p>
            <a:pPr>
              <a:lnSpc>
                <a:spcPts val="4040"/>
              </a:lnSpc>
            </a:pPr>
            <a:endParaRPr lang="en-US" dirty="0">
              <a:solidFill>
                <a:schemeClr val="tx1"/>
              </a:solidFill>
              <a:latin typeface="Poppins Light" charset="0"/>
              <a:ea typeface="Poppins Light" charset="0"/>
              <a:cs typeface="Poppins Light" charset="0"/>
            </a:endParaRPr>
          </a:p>
        </p:txBody>
      </p:sp>
      <p:sp>
        <p:nvSpPr>
          <p:cNvPr id="74" name="Subtitle 2"/>
          <p:cNvSpPr txBox="1">
            <a:spLocks/>
          </p:cNvSpPr>
          <p:nvPr/>
        </p:nvSpPr>
        <p:spPr>
          <a:xfrm>
            <a:off x="4862104" y="11497086"/>
            <a:ext cx="4358711" cy="222939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err="1">
                <a:solidFill>
                  <a:schemeClr val="tx1"/>
                </a:solidFill>
                <a:latin typeface="Poppins Light" charset="0"/>
                <a:ea typeface="Poppins Light" charset="0"/>
                <a:cs typeface="Poppins Light" charset="0"/>
              </a:rPr>
              <a:t>Acheteur</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fréquent</a:t>
            </a:r>
            <a:r>
              <a:rPr lang="en-US" dirty="0">
                <a:solidFill>
                  <a:schemeClr val="tx1"/>
                </a:solidFill>
                <a:latin typeface="Poppins Light" charset="0"/>
                <a:ea typeface="Poppins Light" charset="0"/>
                <a:cs typeface="Poppins Light" charset="0"/>
              </a:rPr>
              <a:t>, avec des paniers </a:t>
            </a:r>
            <a:r>
              <a:rPr lang="en-US" dirty="0" err="1">
                <a:solidFill>
                  <a:schemeClr val="tx1"/>
                </a:solidFill>
                <a:latin typeface="Poppins Light" charset="0"/>
                <a:ea typeface="Poppins Light" charset="0"/>
                <a:cs typeface="Poppins Light" charset="0"/>
              </a:rPr>
              <a:t>relativement</a:t>
            </a:r>
            <a:r>
              <a:rPr lang="en-US" dirty="0">
                <a:solidFill>
                  <a:schemeClr val="tx1"/>
                </a:solidFill>
                <a:latin typeface="Poppins Light" charset="0"/>
                <a:ea typeface="Poppins Light" charset="0"/>
                <a:cs typeface="Poppins Light" charset="0"/>
              </a:rPr>
              <a:t> plus petits et </a:t>
            </a:r>
            <a:r>
              <a:rPr lang="en-US" dirty="0" err="1">
                <a:solidFill>
                  <a:schemeClr val="tx1"/>
                </a:solidFill>
                <a:latin typeface="Poppins Light" charset="0"/>
                <a:ea typeface="Poppins Light" charset="0"/>
                <a:cs typeface="Poppins Light" charset="0"/>
              </a:rPr>
              <a:t>globalement</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satisfait</a:t>
            </a:r>
            <a:r>
              <a:rPr lang="en-US" dirty="0">
                <a:solidFill>
                  <a:schemeClr val="tx1"/>
                </a:solidFill>
                <a:latin typeface="Poppins Light" charset="0"/>
                <a:ea typeface="Poppins Light" charset="0"/>
                <a:cs typeface="Poppins Light" charset="0"/>
              </a:rPr>
              <a:t> !</a:t>
            </a:r>
          </a:p>
        </p:txBody>
      </p:sp>
      <p:sp>
        <p:nvSpPr>
          <p:cNvPr id="75" name="Subtitle 2"/>
          <p:cNvSpPr txBox="1">
            <a:spLocks/>
          </p:cNvSpPr>
          <p:nvPr/>
        </p:nvSpPr>
        <p:spPr>
          <a:xfrm>
            <a:off x="100458" y="11497086"/>
            <a:ext cx="4358711" cy="171643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err="1">
                <a:solidFill>
                  <a:schemeClr val="tx1"/>
                </a:solidFill>
                <a:latin typeface="Poppins Light" charset="0"/>
                <a:ea typeface="Poppins Light" charset="0"/>
                <a:cs typeface="Poppins Light" charset="0"/>
              </a:rPr>
              <a:t>Reçoit</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ses</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colis</a:t>
            </a:r>
            <a:r>
              <a:rPr lang="en-US" dirty="0">
                <a:solidFill>
                  <a:schemeClr val="tx1"/>
                </a:solidFill>
                <a:latin typeface="Poppins Light" charset="0"/>
                <a:ea typeface="Poppins Light" charset="0"/>
                <a:cs typeface="Poppins Light" charset="0"/>
              </a:rPr>
              <a:t> très </a:t>
            </a:r>
            <a:r>
              <a:rPr lang="en-US" dirty="0" err="1">
                <a:solidFill>
                  <a:schemeClr val="tx1"/>
                </a:solidFill>
                <a:latin typeface="Poppins Light" charset="0"/>
                <a:ea typeface="Poppins Light" charset="0"/>
                <a:cs typeface="Poppins Light" charset="0"/>
              </a:rPr>
              <a:t>en</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avance</a:t>
            </a:r>
            <a:r>
              <a:rPr lang="en-US" dirty="0">
                <a:solidFill>
                  <a:schemeClr val="tx1"/>
                </a:solidFill>
                <a:latin typeface="Poppins Light" charset="0"/>
                <a:ea typeface="Poppins Light" charset="0"/>
                <a:cs typeface="Poppins Light" charset="0"/>
              </a:rPr>
              <a:t> et </a:t>
            </a:r>
            <a:r>
              <a:rPr lang="en-US" dirty="0" err="1">
                <a:solidFill>
                  <a:schemeClr val="tx1"/>
                </a:solidFill>
                <a:latin typeface="Poppins Light" charset="0"/>
                <a:ea typeface="Poppins Light" charset="0"/>
                <a:cs typeface="Poppins Light" charset="0"/>
              </a:rPr>
              <a:t>cela</a:t>
            </a:r>
            <a:r>
              <a:rPr lang="en-US" dirty="0">
                <a:solidFill>
                  <a:schemeClr val="tx1"/>
                </a:solidFill>
                <a:latin typeface="Poppins Light" charset="0"/>
                <a:ea typeface="Poppins Light" charset="0"/>
                <a:cs typeface="Poppins Light" charset="0"/>
              </a:rPr>
              <a:t> se </a:t>
            </a:r>
            <a:r>
              <a:rPr lang="en-US" dirty="0" err="1">
                <a:solidFill>
                  <a:schemeClr val="tx1"/>
                </a:solidFill>
                <a:latin typeface="Poppins Light" charset="0"/>
                <a:ea typeface="Poppins Light" charset="0"/>
                <a:cs typeface="Poppins Light" charset="0"/>
              </a:rPr>
              <a:t>voit</a:t>
            </a:r>
            <a:r>
              <a:rPr lang="en-US" dirty="0">
                <a:solidFill>
                  <a:schemeClr val="tx1"/>
                </a:solidFill>
                <a:latin typeface="Poppins Light" charset="0"/>
                <a:ea typeface="Poppins Light" charset="0"/>
                <a:cs typeface="Poppins Light" charset="0"/>
              </a:rPr>
              <a:t> sur </a:t>
            </a:r>
            <a:r>
              <a:rPr lang="en-US" dirty="0" err="1">
                <a:solidFill>
                  <a:schemeClr val="tx1"/>
                </a:solidFill>
                <a:latin typeface="Poppins Light" charset="0"/>
                <a:ea typeface="Poppins Light" charset="0"/>
                <a:cs typeface="Poppins Light" charset="0"/>
              </a:rPr>
              <a:t>ses</a:t>
            </a:r>
            <a:r>
              <a:rPr lang="en-US" dirty="0">
                <a:solidFill>
                  <a:schemeClr val="tx1"/>
                </a:solidFill>
                <a:latin typeface="Poppins Light" charset="0"/>
                <a:ea typeface="Poppins Light" charset="0"/>
                <a:cs typeface="Poppins Light" charset="0"/>
              </a:rPr>
              <a:t> reviews !</a:t>
            </a:r>
          </a:p>
        </p:txBody>
      </p:sp>
      <p:sp>
        <p:nvSpPr>
          <p:cNvPr id="21" name="TextBox 20">
            <a:extLst>
              <a:ext uri="{FF2B5EF4-FFF2-40B4-BE49-F238E27FC236}">
                <a16:creationId xmlns:a16="http://schemas.microsoft.com/office/drawing/2014/main" id="{469E770E-8582-3F4A-9B51-D1B005C49561}"/>
              </a:ext>
            </a:extLst>
          </p:cNvPr>
          <p:cNvSpPr txBox="1"/>
          <p:nvPr/>
        </p:nvSpPr>
        <p:spPr>
          <a:xfrm>
            <a:off x="9797016" y="260836"/>
            <a:ext cx="4783682" cy="1169551"/>
          </a:xfrm>
          <a:prstGeom prst="rect">
            <a:avLst/>
          </a:prstGeom>
          <a:noFill/>
        </p:spPr>
        <p:txBody>
          <a:bodyPr wrap="none" rtlCol="0">
            <a:spAutoFit/>
          </a:bodyPr>
          <a:lstStyle/>
          <a:p>
            <a:pPr algn="ctr"/>
            <a:r>
              <a:rPr lang="en-US" sz="7000" b="1" spc="800" dirty="0">
                <a:solidFill>
                  <a:srgbClr val="002060"/>
                </a:solidFill>
                <a:latin typeface="Lato Black" charset="0"/>
                <a:ea typeface="Lato Black" charset="0"/>
                <a:cs typeface="Lato Black" charset="0"/>
              </a:rPr>
              <a:t>Personae</a:t>
            </a:r>
          </a:p>
        </p:txBody>
      </p:sp>
      <p:sp>
        <p:nvSpPr>
          <p:cNvPr id="20" name="TextBox 19">
            <a:extLst>
              <a:ext uri="{FF2B5EF4-FFF2-40B4-BE49-F238E27FC236}">
                <a16:creationId xmlns:a16="http://schemas.microsoft.com/office/drawing/2014/main" id="{9F1A3B08-3117-4F35-8D2F-31FA07B9DE2A}"/>
              </a:ext>
            </a:extLst>
          </p:cNvPr>
          <p:cNvSpPr txBox="1"/>
          <p:nvPr/>
        </p:nvSpPr>
        <p:spPr>
          <a:xfrm>
            <a:off x="20879119" y="10853290"/>
            <a:ext cx="962123"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Kyle</a:t>
            </a:r>
          </a:p>
        </p:txBody>
      </p:sp>
      <p:sp>
        <p:nvSpPr>
          <p:cNvPr id="22" name="Subtitle 2">
            <a:extLst>
              <a:ext uri="{FF2B5EF4-FFF2-40B4-BE49-F238E27FC236}">
                <a16:creationId xmlns:a16="http://schemas.microsoft.com/office/drawing/2014/main" id="{3C263EE6-69DA-4100-8D0F-F69DA82C6E5D}"/>
              </a:ext>
            </a:extLst>
          </p:cNvPr>
          <p:cNvSpPr txBox="1">
            <a:spLocks/>
          </p:cNvSpPr>
          <p:nvPr/>
        </p:nvSpPr>
        <p:spPr>
          <a:xfrm>
            <a:off x="19147042" y="11497086"/>
            <a:ext cx="4358711" cy="222939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Malgré </a:t>
            </a:r>
            <a:r>
              <a:rPr lang="en-US" dirty="0" err="1">
                <a:solidFill>
                  <a:schemeClr val="tx1"/>
                </a:solidFill>
                <a:latin typeface="Poppins Light" charset="0"/>
                <a:ea typeface="Poppins Light" charset="0"/>
                <a:cs typeface="Poppins Light" charset="0"/>
              </a:rPr>
              <a:t>ses</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achats</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relativement</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importants</a:t>
            </a:r>
            <a:r>
              <a:rPr lang="en-US" dirty="0">
                <a:solidFill>
                  <a:schemeClr val="tx1"/>
                </a:solidFill>
                <a:latin typeface="Poppins Light" charset="0"/>
                <a:ea typeface="Poppins Light" charset="0"/>
                <a:cs typeface="Poppins Light" charset="0"/>
              </a:rPr>
              <a:t>, il </a:t>
            </a:r>
            <a:r>
              <a:rPr lang="en-US" dirty="0" err="1">
                <a:solidFill>
                  <a:schemeClr val="tx1"/>
                </a:solidFill>
                <a:latin typeface="Poppins Light" charset="0"/>
                <a:ea typeface="Poppins Light" charset="0"/>
                <a:cs typeface="Poppins Light" charset="0"/>
              </a:rPr>
              <a:t>est</a:t>
            </a:r>
            <a:r>
              <a:rPr lang="en-US" dirty="0">
                <a:solidFill>
                  <a:schemeClr val="tx1"/>
                </a:solidFill>
                <a:latin typeface="Poppins Light" charset="0"/>
                <a:ea typeface="Poppins Light" charset="0"/>
                <a:cs typeface="Poppins Light" charset="0"/>
              </a:rPr>
              <a:t> très </a:t>
            </a:r>
            <a:r>
              <a:rPr lang="en-US" dirty="0" err="1">
                <a:solidFill>
                  <a:schemeClr val="tx1"/>
                </a:solidFill>
                <a:latin typeface="Poppins Light" charset="0"/>
                <a:ea typeface="Poppins Light" charset="0"/>
                <a:cs typeface="Poppins Light" charset="0"/>
              </a:rPr>
              <a:t>déçu</a:t>
            </a:r>
            <a:r>
              <a:rPr lang="en-US" dirty="0">
                <a:solidFill>
                  <a:schemeClr val="tx1"/>
                </a:solidFill>
                <a:latin typeface="Poppins Light" charset="0"/>
                <a:ea typeface="Poppins Light" charset="0"/>
                <a:cs typeface="Poppins Light" charset="0"/>
              </a:rPr>
              <a:t> du service et/</a:t>
            </a:r>
            <a:r>
              <a:rPr lang="en-US" dirty="0" err="1">
                <a:solidFill>
                  <a:schemeClr val="tx1"/>
                </a:solidFill>
                <a:latin typeface="Poppins Light" charset="0"/>
                <a:ea typeface="Poppins Light" charset="0"/>
                <a:cs typeface="Poppins Light" charset="0"/>
              </a:rPr>
              <a:t>ou</a:t>
            </a:r>
            <a:r>
              <a:rPr lang="en-US" dirty="0">
                <a:solidFill>
                  <a:schemeClr val="tx1"/>
                </a:solidFill>
                <a:latin typeface="Poppins Light" charset="0"/>
                <a:ea typeface="Poppins Light" charset="0"/>
                <a:cs typeface="Poppins Light" charset="0"/>
              </a:rPr>
              <a:t> des </a:t>
            </a:r>
            <a:r>
              <a:rPr lang="en-US" dirty="0" err="1">
                <a:solidFill>
                  <a:schemeClr val="tx1"/>
                </a:solidFill>
                <a:latin typeface="Poppins Light" charset="0"/>
                <a:ea typeface="Poppins Light" charset="0"/>
                <a:cs typeface="Poppins Light" charset="0"/>
              </a:rPr>
              <a:t>produits</a:t>
            </a:r>
            <a:r>
              <a:rPr lang="en-US" dirty="0">
                <a:solidFill>
                  <a:schemeClr val="tx1"/>
                </a:solidFill>
                <a:latin typeface="Poppins Light" charset="0"/>
                <a:ea typeface="Poppins Light" charset="0"/>
                <a:cs typeface="Poppins Light" charset="0"/>
              </a:rPr>
              <a:t> </a:t>
            </a:r>
          </a:p>
        </p:txBody>
      </p:sp>
      <p:pic>
        <p:nvPicPr>
          <p:cNvPr id="3" name="Picture 2" descr="Businessman thumbs down">
            <a:extLst>
              <a:ext uri="{FF2B5EF4-FFF2-40B4-BE49-F238E27FC236}">
                <a16:creationId xmlns:a16="http://schemas.microsoft.com/office/drawing/2014/main" id="{C0343EAD-D382-4A66-BD4D-CB05AB88727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034740" y="3292726"/>
            <a:ext cx="2565575" cy="7200000"/>
          </a:xfrm>
          <a:prstGeom prst="rect">
            <a:avLst/>
          </a:prstGeom>
        </p:spPr>
      </p:pic>
      <p:pic>
        <p:nvPicPr>
          <p:cNvPr id="5" name="Picture 4" descr="Business woman pointing up">
            <a:extLst>
              <a:ext uri="{FF2B5EF4-FFF2-40B4-BE49-F238E27FC236}">
                <a16:creationId xmlns:a16="http://schemas.microsoft.com/office/drawing/2014/main" id="{E9535211-D121-48DF-9E5B-F56FD4F2148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6677" y="3292726"/>
            <a:ext cx="2904227" cy="7200000"/>
          </a:xfrm>
          <a:prstGeom prst="rect">
            <a:avLst/>
          </a:prstGeom>
        </p:spPr>
      </p:pic>
      <p:pic>
        <p:nvPicPr>
          <p:cNvPr id="9" name="Picture 8" descr="Business woman shrugging">
            <a:extLst>
              <a:ext uri="{FF2B5EF4-FFF2-40B4-BE49-F238E27FC236}">
                <a16:creationId xmlns:a16="http://schemas.microsoft.com/office/drawing/2014/main" id="{3993044F-56F5-4877-B31E-CE6DDF12A4B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4401386" y="3292726"/>
            <a:ext cx="3835961" cy="7200000"/>
          </a:xfrm>
          <a:prstGeom prst="rect">
            <a:avLst/>
          </a:prstGeom>
        </p:spPr>
      </p:pic>
      <p:pic>
        <p:nvPicPr>
          <p:cNvPr id="13" name="Picture 12" descr="Businesswoman arms crossed">
            <a:extLst>
              <a:ext uri="{FF2B5EF4-FFF2-40B4-BE49-F238E27FC236}">
                <a16:creationId xmlns:a16="http://schemas.microsoft.com/office/drawing/2014/main" id="{B3A9D8A5-724F-4071-9DC6-19B62FC51BD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613360" y="3258000"/>
            <a:ext cx="1990633" cy="7200000"/>
          </a:xfrm>
          <a:prstGeom prst="rect">
            <a:avLst/>
          </a:prstGeom>
        </p:spPr>
      </p:pic>
      <p:pic>
        <p:nvPicPr>
          <p:cNvPr id="15" name="Picture 14" descr="Young businessman hand on chin">
            <a:extLst>
              <a:ext uri="{FF2B5EF4-FFF2-40B4-BE49-F238E27FC236}">
                <a16:creationId xmlns:a16="http://schemas.microsoft.com/office/drawing/2014/main" id="{3E561D35-C0D9-44ED-AC99-93E49565C5E5}"/>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619992" y="3292726"/>
            <a:ext cx="2230888" cy="7200000"/>
          </a:xfrm>
          <a:prstGeom prst="rect">
            <a:avLst/>
          </a:prstGeom>
        </p:spPr>
      </p:pic>
      <p:sp>
        <p:nvSpPr>
          <p:cNvPr id="23" name="TextBox 22">
            <a:extLst>
              <a:ext uri="{FF2B5EF4-FFF2-40B4-BE49-F238E27FC236}">
                <a16:creationId xmlns:a16="http://schemas.microsoft.com/office/drawing/2014/main" id="{A4107D40-994C-4815-A51E-67D2B5146DA8}"/>
              </a:ext>
            </a:extLst>
          </p:cNvPr>
          <p:cNvSpPr txBox="1"/>
          <p:nvPr/>
        </p:nvSpPr>
        <p:spPr>
          <a:xfrm>
            <a:off x="11164484" y="10853290"/>
            <a:ext cx="888385"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Lisa</a:t>
            </a:r>
          </a:p>
        </p:txBody>
      </p:sp>
    </p:spTree>
    <p:extLst>
      <p:ext uri="{BB962C8B-B14F-4D97-AF65-F5344CB8AC3E}">
        <p14:creationId xmlns:p14="http://schemas.microsoft.com/office/powerpoint/2010/main" val="11564910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79B2BAC-54B0-4A65-88CD-39E84D6C1E5C}"/>
              </a:ext>
            </a:extLst>
          </p:cNvPr>
          <p:cNvCxnSpPr/>
          <p:nvPr/>
        </p:nvCxnSpPr>
        <p:spPr>
          <a:xfrm>
            <a:off x="7876361" y="1572382"/>
            <a:ext cx="119292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027E53A-8B6C-4B97-AC96-F0E89366F10A}"/>
              </a:ext>
            </a:extLst>
          </p:cNvPr>
          <p:cNvSpPr txBox="1"/>
          <p:nvPr/>
        </p:nvSpPr>
        <p:spPr>
          <a:xfrm>
            <a:off x="0" y="8408"/>
            <a:ext cx="16945666" cy="1169551"/>
          </a:xfrm>
          <a:prstGeom prst="rect">
            <a:avLst/>
          </a:prstGeom>
          <a:noFill/>
          <a:ln>
            <a:noFill/>
          </a:ln>
        </p:spPr>
        <p:txBody>
          <a:bodyPr wrap="none" rtlCol="0">
            <a:spAutoFit/>
          </a:bodyPr>
          <a:lstStyle/>
          <a:p>
            <a:pPr algn="ctr"/>
            <a:r>
              <a:rPr lang="en-US" sz="7000" b="1" spc="800" dirty="0">
                <a:solidFill>
                  <a:srgbClr val="002060"/>
                </a:solidFill>
                <a:latin typeface="Lato Black" charset="0"/>
                <a:ea typeface="Lato Black" charset="0"/>
                <a:cs typeface="Lato Black" charset="0"/>
              </a:rPr>
              <a:t>Recommendation de maintenance</a:t>
            </a:r>
          </a:p>
        </p:txBody>
      </p:sp>
      <p:sp>
        <p:nvSpPr>
          <p:cNvPr id="6" name="Subtitle 2">
            <a:extLst>
              <a:ext uri="{FF2B5EF4-FFF2-40B4-BE49-F238E27FC236}">
                <a16:creationId xmlns:a16="http://schemas.microsoft.com/office/drawing/2014/main" id="{302E3D6A-C7B6-48F1-84E2-87FCDA0DBC87}"/>
              </a:ext>
            </a:extLst>
          </p:cNvPr>
          <p:cNvSpPr txBox="1">
            <a:spLocks/>
          </p:cNvSpPr>
          <p:nvPr/>
        </p:nvSpPr>
        <p:spPr>
          <a:xfrm>
            <a:off x="568865" y="2378807"/>
            <a:ext cx="9352375" cy="222939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fr-FR" i="1" dirty="0">
                <a:solidFill>
                  <a:schemeClr val="tx1"/>
                </a:solidFill>
                <a:latin typeface="Poppins Light" charset="0"/>
                <a:ea typeface="Poppins Light" charset="0"/>
                <a:cs typeface="Poppins Light" charset="0"/>
              </a:rPr>
              <a:t>L'indice de Rand est une mesure de similarité entre deux partitions d'un ensemble1. Il est principalement utilisé en catégorisation automatique. Son principe est de mesurer la consistance (le taux d'accord) entre deux partitions.</a:t>
            </a:r>
            <a:endParaRPr lang="en-US" i="1" dirty="0">
              <a:solidFill>
                <a:schemeClr val="tx1"/>
              </a:solidFill>
              <a:latin typeface="Poppins Light" charset="0"/>
              <a:ea typeface="Poppins Light" charset="0"/>
              <a:cs typeface="Poppins Light" charset="0"/>
            </a:endParaRPr>
          </a:p>
        </p:txBody>
      </p:sp>
      <p:sp>
        <p:nvSpPr>
          <p:cNvPr id="16" name="Subtitle 2">
            <a:extLst>
              <a:ext uri="{FF2B5EF4-FFF2-40B4-BE49-F238E27FC236}">
                <a16:creationId xmlns:a16="http://schemas.microsoft.com/office/drawing/2014/main" id="{05145D17-853D-4C16-A5EF-B983CE49EFAD}"/>
              </a:ext>
            </a:extLst>
          </p:cNvPr>
          <p:cNvSpPr txBox="1">
            <a:spLocks/>
          </p:cNvSpPr>
          <p:nvPr/>
        </p:nvSpPr>
        <p:spPr>
          <a:xfrm>
            <a:off x="568865" y="10406244"/>
            <a:ext cx="9215215" cy="237712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fr-FR" sz="2800" dirty="0">
                <a:solidFill>
                  <a:schemeClr val="tx1"/>
                </a:solidFill>
                <a:latin typeface="+mn-lt"/>
                <a:ea typeface="Poppins Light" charset="0"/>
                <a:cs typeface="Poppins Light" charset="0"/>
              </a:rPr>
              <a:t>L’indice nous montre ici que les segments identifiés changent rapidement </a:t>
            </a:r>
          </a:p>
          <a:p>
            <a:pPr algn="l">
              <a:lnSpc>
                <a:spcPts val="4040"/>
              </a:lnSpc>
            </a:pPr>
            <a:endParaRPr lang="fr-FR" sz="2800" dirty="0">
              <a:solidFill>
                <a:schemeClr val="tx1"/>
              </a:solidFill>
              <a:latin typeface="+mn-lt"/>
              <a:ea typeface="Poppins Light" charset="0"/>
              <a:cs typeface="Poppins Light" charset="0"/>
            </a:endParaRPr>
          </a:p>
          <a:p>
            <a:pPr algn="l">
              <a:lnSpc>
                <a:spcPts val="4040"/>
              </a:lnSpc>
            </a:pPr>
            <a:r>
              <a:rPr lang="fr-FR" sz="2800" dirty="0">
                <a:solidFill>
                  <a:schemeClr val="tx1"/>
                </a:solidFill>
                <a:latin typeface="+mn-lt"/>
                <a:ea typeface="Poppins Light" charset="0"/>
                <a:cs typeface="Poppins Light" charset="0"/>
              </a:rPr>
              <a:t>Une maintenance tous les 2 mois s’avère être nécessaire</a:t>
            </a:r>
            <a:endParaRPr lang="en-US" sz="2800" dirty="0">
              <a:solidFill>
                <a:schemeClr val="tx1"/>
              </a:solidFill>
              <a:latin typeface="+mn-lt"/>
              <a:ea typeface="Poppins Light" charset="0"/>
              <a:cs typeface="Poppins Light" charset="0"/>
            </a:endParaRPr>
          </a:p>
        </p:txBody>
      </p:sp>
      <p:pic>
        <p:nvPicPr>
          <p:cNvPr id="3074" name="Picture 2">
            <a:extLst>
              <a:ext uri="{FF2B5EF4-FFF2-40B4-BE49-F238E27FC236}">
                <a16:creationId xmlns:a16="http://schemas.microsoft.com/office/drawing/2014/main" id="{83907175-F300-4691-862D-CCA90B0D0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3023" y="3561653"/>
            <a:ext cx="11841913" cy="78232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5DC89A6-6777-4768-B09A-534F4F1286EA}"/>
              </a:ext>
            </a:extLst>
          </p:cNvPr>
          <p:cNvPicPr>
            <a:picLocks noChangeAspect="1"/>
          </p:cNvPicPr>
          <p:nvPr/>
        </p:nvPicPr>
        <p:blipFill>
          <a:blip r:embed="rId4"/>
          <a:stretch>
            <a:fillRect/>
          </a:stretch>
        </p:blipFill>
        <p:spPr>
          <a:xfrm>
            <a:off x="942714" y="5485460"/>
            <a:ext cx="8394967" cy="4109301"/>
          </a:xfrm>
          <a:prstGeom prst="rect">
            <a:avLst/>
          </a:prstGeom>
        </p:spPr>
      </p:pic>
    </p:spTree>
    <p:extLst>
      <p:ext uri="{BB962C8B-B14F-4D97-AF65-F5344CB8AC3E}">
        <p14:creationId xmlns:p14="http://schemas.microsoft.com/office/powerpoint/2010/main" val="198151613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B56AED5-0E46-4DFD-8524-3AAFB46931D6}"/>
              </a:ext>
            </a:extLst>
          </p:cNvPr>
          <p:cNvCxnSpPr/>
          <p:nvPr/>
        </p:nvCxnSpPr>
        <p:spPr>
          <a:xfrm>
            <a:off x="2900105" y="1751148"/>
            <a:ext cx="1192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ACCDA91-E778-45D3-9D6E-5129AE7E961F}"/>
              </a:ext>
            </a:extLst>
          </p:cNvPr>
          <p:cNvSpPr txBox="1"/>
          <p:nvPr/>
        </p:nvSpPr>
        <p:spPr>
          <a:xfrm>
            <a:off x="937763" y="291524"/>
            <a:ext cx="5085046" cy="1169551"/>
          </a:xfrm>
          <a:prstGeom prst="rect">
            <a:avLst/>
          </a:prstGeom>
          <a:noFill/>
          <a:ln>
            <a:noFill/>
          </a:ln>
        </p:spPr>
        <p:txBody>
          <a:bodyPr wrap="none" rtlCol="0">
            <a:spAutoFit/>
          </a:bodyPr>
          <a:lstStyle/>
          <a:p>
            <a:pPr algn="ctr"/>
            <a:r>
              <a:rPr lang="en-US" sz="7000" b="1" spc="800" dirty="0">
                <a:solidFill>
                  <a:srgbClr val="002060"/>
                </a:solidFill>
                <a:latin typeface="Lato Black" charset="0"/>
                <a:ea typeface="Lato Black" charset="0"/>
                <a:cs typeface="Lato Black" charset="0"/>
              </a:rPr>
              <a:t>Sommaire</a:t>
            </a:r>
          </a:p>
        </p:txBody>
      </p:sp>
      <p:sp>
        <p:nvSpPr>
          <p:cNvPr id="9" name="TextBox 8">
            <a:extLst>
              <a:ext uri="{FF2B5EF4-FFF2-40B4-BE49-F238E27FC236}">
                <a16:creationId xmlns:a16="http://schemas.microsoft.com/office/drawing/2014/main" id="{850A64C7-AAF9-43D9-954A-F1AFCB416AB1}"/>
              </a:ext>
            </a:extLst>
          </p:cNvPr>
          <p:cNvSpPr txBox="1"/>
          <p:nvPr/>
        </p:nvSpPr>
        <p:spPr>
          <a:xfrm>
            <a:off x="2900105" y="2726854"/>
            <a:ext cx="15811723" cy="769441"/>
          </a:xfrm>
          <a:prstGeom prst="rect">
            <a:avLst/>
          </a:prstGeom>
          <a:noFill/>
          <a:ln>
            <a:noFill/>
          </a:ln>
        </p:spPr>
        <p:txBody>
          <a:bodyPr wrap="square" rtlCol="0">
            <a:spAutoFit/>
          </a:bodyPr>
          <a:lstStyle/>
          <a:p>
            <a:r>
              <a:rPr lang="en-US" sz="4400" b="1" spc="800" dirty="0">
                <a:solidFill>
                  <a:srgbClr val="002060"/>
                </a:solidFill>
                <a:ea typeface="Lato Black" charset="0"/>
                <a:cs typeface="Lato Black" charset="0"/>
              </a:rPr>
              <a:t>Présentation des données</a:t>
            </a:r>
          </a:p>
        </p:txBody>
      </p:sp>
      <p:sp>
        <p:nvSpPr>
          <p:cNvPr id="10" name="TextBox 9">
            <a:extLst>
              <a:ext uri="{FF2B5EF4-FFF2-40B4-BE49-F238E27FC236}">
                <a16:creationId xmlns:a16="http://schemas.microsoft.com/office/drawing/2014/main" id="{0621773C-32C2-4FE9-9AB7-A13CE07CEDAC}"/>
              </a:ext>
            </a:extLst>
          </p:cNvPr>
          <p:cNvSpPr txBox="1"/>
          <p:nvPr/>
        </p:nvSpPr>
        <p:spPr>
          <a:xfrm>
            <a:off x="2900105" y="5535936"/>
            <a:ext cx="20470808" cy="769441"/>
          </a:xfrm>
          <a:prstGeom prst="rect">
            <a:avLst/>
          </a:prstGeom>
          <a:noFill/>
          <a:ln>
            <a:noFill/>
          </a:ln>
        </p:spPr>
        <p:txBody>
          <a:bodyPr wrap="square" rtlCol="0">
            <a:spAutoFit/>
          </a:bodyPr>
          <a:lstStyle/>
          <a:p>
            <a:r>
              <a:rPr lang="en-US" sz="4400" b="1" spc="800" dirty="0">
                <a:solidFill>
                  <a:srgbClr val="002060"/>
                </a:solidFill>
                <a:ea typeface="Lato Black" charset="0"/>
                <a:cs typeface="Lato Black" charset="0"/>
              </a:rPr>
              <a:t>Feature Engineering &amp; choix des variables</a:t>
            </a:r>
          </a:p>
        </p:txBody>
      </p:sp>
      <p:sp>
        <p:nvSpPr>
          <p:cNvPr id="11" name="TextBox 10">
            <a:extLst>
              <a:ext uri="{FF2B5EF4-FFF2-40B4-BE49-F238E27FC236}">
                <a16:creationId xmlns:a16="http://schemas.microsoft.com/office/drawing/2014/main" id="{433B4D58-51B4-4879-AB04-A07A9AB2F3EF}"/>
              </a:ext>
            </a:extLst>
          </p:cNvPr>
          <p:cNvSpPr txBox="1"/>
          <p:nvPr/>
        </p:nvSpPr>
        <p:spPr>
          <a:xfrm>
            <a:off x="2900105" y="8217439"/>
            <a:ext cx="16189094" cy="769441"/>
          </a:xfrm>
          <a:prstGeom prst="rect">
            <a:avLst/>
          </a:prstGeom>
          <a:noFill/>
          <a:ln>
            <a:noFill/>
          </a:ln>
        </p:spPr>
        <p:txBody>
          <a:bodyPr wrap="square" rtlCol="0">
            <a:spAutoFit/>
          </a:bodyPr>
          <a:lstStyle/>
          <a:p>
            <a:r>
              <a:rPr lang="en-US" sz="4400" b="1" spc="800" dirty="0">
                <a:solidFill>
                  <a:srgbClr val="002060"/>
                </a:solidFill>
                <a:ea typeface="Lato Black" charset="0"/>
                <a:cs typeface="Lato Black" charset="0"/>
              </a:rPr>
              <a:t>Clustering</a:t>
            </a:r>
          </a:p>
        </p:txBody>
      </p:sp>
      <p:sp>
        <p:nvSpPr>
          <p:cNvPr id="12" name="TextBox 11">
            <a:extLst>
              <a:ext uri="{FF2B5EF4-FFF2-40B4-BE49-F238E27FC236}">
                <a16:creationId xmlns:a16="http://schemas.microsoft.com/office/drawing/2014/main" id="{0463FF42-50C5-4B30-A67F-D7384049F8FB}"/>
              </a:ext>
            </a:extLst>
          </p:cNvPr>
          <p:cNvSpPr txBox="1"/>
          <p:nvPr/>
        </p:nvSpPr>
        <p:spPr>
          <a:xfrm>
            <a:off x="2900105" y="10898942"/>
            <a:ext cx="16189094" cy="769441"/>
          </a:xfrm>
          <a:prstGeom prst="rect">
            <a:avLst/>
          </a:prstGeom>
          <a:noFill/>
          <a:ln>
            <a:noFill/>
          </a:ln>
        </p:spPr>
        <p:txBody>
          <a:bodyPr wrap="square" rtlCol="0">
            <a:spAutoFit/>
          </a:bodyPr>
          <a:lstStyle/>
          <a:p>
            <a:r>
              <a:rPr lang="en-US" sz="4400" b="1" spc="800" dirty="0">
                <a:solidFill>
                  <a:srgbClr val="002060"/>
                </a:solidFill>
                <a:ea typeface="Lato Black" charset="0"/>
                <a:cs typeface="Lato Black" charset="0"/>
              </a:rPr>
              <a:t>Maintenance du modèle</a:t>
            </a:r>
          </a:p>
        </p:txBody>
      </p:sp>
      <p:pic>
        <p:nvPicPr>
          <p:cNvPr id="14" name="Graphic 13" descr="Folder Search with solid fill">
            <a:extLst>
              <a:ext uri="{FF2B5EF4-FFF2-40B4-BE49-F238E27FC236}">
                <a16:creationId xmlns:a16="http://schemas.microsoft.com/office/drawing/2014/main" id="{81723C30-6467-4933-82F3-DCB3894F2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990" y="2429980"/>
            <a:ext cx="2393580" cy="2393580"/>
          </a:xfrm>
          <a:prstGeom prst="rect">
            <a:avLst/>
          </a:prstGeom>
        </p:spPr>
      </p:pic>
      <p:sp>
        <p:nvSpPr>
          <p:cNvPr id="15" name="TextBox 14">
            <a:extLst>
              <a:ext uri="{FF2B5EF4-FFF2-40B4-BE49-F238E27FC236}">
                <a16:creationId xmlns:a16="http://schemas.microsoft.com/office/drawing/2014/main" id="{610AD089-A0A8-4F41-AA5A-9106E72920A0}"/>
              </a:ext>
            </a:extLst>
          </p:cNvPr>
          <p:cNvSpPr txBox="1"/>
          <p:nvPr/>
        </p:nvSpPr>
        <p:spPr>
          <a:xfrm>
            <a:off x="3686400" y="3790791"/>
            <a:ext cx="19684513" cy="646331"/>
          </a:xfrm>
          <a:prstGeom prst="rect">
            <a:avLst/>
          </a:prstGeom>
          <a:noFill/>
          <a:ln>
            <a:noFill/>
          </a:ln>
        </p:spPr>
        <p:txBody>
          <a:bodyPr wrap="square" rtlCol="0">
            <a:spAutoFit/>
          </a:bodyPr>
          <a:lstStyle/>
          <a:p>
            <a:r>
              <a:rPr lang="en-US" i="1" spc="800" dirty="0">
                <a:solidFill>
                  <a:srgbClr val="002060"/>
                </a:solidFill>
                <a:ea typeface="Lato Black" charset="0"/>
                <a:cs typeface="Lato Black" charset="0"/>
              </a:rPr>
              <a:t>Nettoyage, exploration et premières observations</a:t>
            </a:r>
          </a:p>
        </p:txBody>
      </p:sp>
      <p:sp>
        <p:nvSpPr>
          <p:cNvPr id="16" name="TextBox 15">
            <a:extLst>
              <a:ext uri="{FF2B5EF4-FFF2-40B4-BE49-F238E27FC236}">
                <a16:creationId xmlns:a16="http://schemas.microsoft.com/office/drawing/2014/main" id="{5178E6B6-C8F9-4F33-A509-AF0C1AF2476F}"/>
              </a:ext>
            </a:extLst>
          </p:cNvPr>
          <p:cNvSpPr txBox="1"/>
          <p:nvPr/>
        </p:nvSpPr>
        <p:spPr>
          <a:xfrm>
            <a:off x="3702681" y="6472294"/>
            <a:ext cx="19684513" cy="1200329"/>
          </a:xfrm>
          <a:prstGeom prst="rect">
            <a:avLst/>
          </a:prstGeom>
          <a:noFill/>
          <a:ln>
            <a:noFill/>
          </a:ln>
        </p:spPr>
        <p:txBody>
          <a:bodyPr wrap="square" rtlCol="0">
            <a:spAutoFit/>
          </a:bodyPr>
          <a:lstStyle/>
          <a:p>
            <a:r>
              <a:rPr lang="en-US" i="1" spc="800" dirty="0">
                <a:solidFill>
                  <a:srgbClr val="002060"/>
                </a:solidFill>
                <a:ea typeface="Lato Black" charset="0"/>
                <a:cs typeface="Lato Black" charset="0"/>
              </a:rPr>
              <a:t>Création de nouvelles variables, plus adaptées pour segmenter les données</a:t>
            </a:r>
          </a:p>
        </p:txBody>
      </p:sp>
      <p:sp>
        <p:nvSpPr>
          <p:cNvPr id="18" name="TextBox 17">
            <a:extLst>
              <a:ext uri="{FF2B5EF4-FFF2-40B4-BE49-F238E27FC236}">
                <a16:creationId xmlns:a16="http://schemas.microsoft.com/office/drawing/2014/main" id="{DB2FF174-5ED7-45CB-9B47-CB46C1466683}"/>
              </a:ext>
            </a:extLst>
          </p:cNvPr>
          <p:cNvSpPr txBox="1"/>
          <p:nvPr/>
        </p:nvSpPr>
        <p:spPr>
          <a:xfrm>
            <a:off x="3686400" y="11835300"/>
            <a:ext cx="19684513" cy="1200329"/>
          </a:xfrm>
          <a:prstGeom prst="rect">
            <a:avLst/>
          </a:prstGeom>
          <a:noFill/>
          <a:ln>
            <a:noFill/>
          </a:ln>
        </p:spPr>
        <p:txBody>
          <a:bodyPr wrap="square" rtlCol="0">
            <a:spAutoFit/>
          </a:bodyPr>
          <a:lstStyle/>
          <a:p>
            <a:r>
              <a:rPr lang="en-US" i="1" spc="800" dirty="0">
                <a:solidFill>
                  <a:srgbClr val="002060"/>
                </a:solidFill>
                <a:ea typeface="Lato Black" charset="0"/>
                <a:cs typeface="Lato Black" charset="0"/>
              </a:rPr>
              <a:t>Utilisation de l’ARI pour determiner la fréquence optimale de maintenance du modèle</a:t>
            </a:r>
          </a:p>
        </p:txBody>
      </p:sp>
      <p:pic>
        <p:nvPicPr>
          <p:cNvPr id="20" name="Graphic 19" descr="Tools with solid fill">
            <a:extLst>
              <a:ext uri="{FF2B5EF4-FFF2-40B4-BE49-F238E27FC236}">
                <a16:creationId xmlns:a16="http://schemas.microsoft.com/office/drawing/2014/main" id="{7A880500-694C-4FC2-A9B0-379D4A554A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990" y="10478642"/>
            <a:ext cx="2394000" cy="2394000"/>
          </a:xfrm>
          <a:prstGeom prst="rect">
            <a:avLst/>
          </a:prstGeom>
        </p:spPr>
      </p:pic>
      <p:pic>
        <p:nvPicPr>
          <p:cNvPr id="22" name="Graphic 21" descr="Social network with solid fill">
            <a:extLst>
              <a:ext uri="{FF2B5EF4-FFF2-40B4-BE49-F238E27FC236}">
                <a16:creationId xmlns:a16="http://schemas.microsoft.com/office/drawing/2014/main" id="{3D060D2A-3505-4BB2-8B24-E3FAE684C8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9990" y="7795614"/>
            <a:ext cx="2394000" cy="2394000"/>
          </a:xfrm>
          <a:prstGeom prst="rect">
            <a:avLst/>
          </a:prstGeom>
        </p:spPr>
      </p:pic>
      <p:pic>
        <p:nvPicPr>
          <p:cNvPr id="26" name="Graphic 25" descr="Decision chart with solid fill">
            <a:extLst>
              <a:ext uri="{FF2B5EF4-FFF2-40B4-BE49-F238E27FC236}">
                <a16:creationId xmlns:a16="http://schemas.microsoft.com/office/drawing/2014/main" id="{A573E2AC-E73B-4AF0-A19D-D518B78846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9990" y="5112587"/>
            <a:ext cx="2394000" cy="2394000"/>
          </a:xfrm>
          <a:prstGeom prst="rect">
            <a:avLst/>
          </a:prstGeom>
        </p:spPr>
      </p:pic>
      <p:sp>
        <p:nvSpPr>
          <p:cNvPr id="27" name="Rectangle 26">
            <a:extLst>
              <a:ext uri="{FF2B5EF4-FFF2-40B4-BE49-F238E27FC236}">
                <a16:creationId xmlns:a16="http://schemas.microsoft.com/office/drawing/2014/main" id="{12AE49EE-EC49-4BCF-9F83-B5D84224F56E}"/>
              </a:ext>
            </a:extLst>
          </p:cNvPr>
          <p:cNvSpPr/>
          <p:nvPr/>
        </p:nvSpPr>
        <p:spPr>
          <a:xfrm>
            <a:off x="2632757" y="2552683"/>
            <a:ext cx="148713" cy="10697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TextBox 27">
            <a:extLst>
              <a:ext uri="{FF2B5EF4-FFF2-40B4-BE49-F238E27FC236}">
                <a16:creationId xmlns:a16="http://schemas.microsoft.com/office/drawing/2014/main" id="{D1EB91FB-3A0E-4F86-8274-B4C50BFC6A27}"/>
              </a:ext>
            </a:extLst>
          </p:cNvPr>
          <p:cNvSpPr txBox="1"/>
          <p:nvPr/>
        </p:nvSpPr>
        <p:spPr>
          <a:xfrm>
            <a:off x="3702681" y="9155620"/>
            <a:ext cx="19684513" cy="646331"/>
          </a:xfrm>
          <a:prstGeom prst="rect">
            <a:avLst/>
          </a:prstGeom>
          <a:noFill/>
          <a:ln>
            <a:noFill/>
          </a:ln>
        </p:spPr>
        <p:txBody>
          <a:bodyPr wrap="square" rtlCol="0">
            <a:spAutoFit/>
          </a:bodyPr>
          <a:lstStyle/>
          <a:p>
            <a:r>
              <a:rPr lang="en-US" i="1" spc="800" dirty="0">
                <a:solidFill>
                  <a:srgbClr val="002060"/>
                </a:solidFill>
                <a:ea typeface="Lato Black" charset="0"/>
                <a:cs typeface="Lato Black" charset="0"/>
              </a:rPr>
              <a:t>Expérimentation de plusieurs méthodes pour un clustering adapté</a:t>
            </a:r>
          </a:p>
        </p:txBody>
      </p:sp>
    </p:spTree>
    <p:extLst>
      <p:ext uri="{BB962C8B-B14F-4D97-AF65-F5344CB8AC3E}">
        <p14:creationId xmlns:p14="http://schemas.microsoft.com/office/powerpoint/2010/main" val="166598519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347D9C9-1E32-4A99-8A86-E8CFD87D9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2980" y="2214304"/>
            <a:ext cx="17971689" cy="10819521"/>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2ED2F8C-0DBD-4002-8524-131F3E33EE61}"/>
              </a:ext>
            </a:extLst>
          </p:cNvPr>
          <p:cNvCxnSpPr/>
          <p:nvPr/>
        </p:nvCxnSpPr>
        <p:spPr>
          <a:xfrm>
            <a:off x="5973051" y="1633796"/>
            <a:ext cx="1192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D8D155-DA36-4420-BC8B-D0D99E85541E}"/>
              </a:ext>
            </a:extLst>
          </p:cNvPr>
          <p:cNvSpPr txBox="1"/>
          <p:nvPr/>
        </p:nvSpPr>
        <p:spPr>
          <a:xfrm>
            <a:off x="0" y="0"/>
            <a:ext cx="13106473" cy="1169551"/>
          </a:xfrm>
          <a:prstGeom prst="rect">
            <a:avLst/>
          </a:prstGeom>
          <a:noFill/>
          <a:ln>
            <a:noFill/>
          </a:ln>
        </p:spPr>
        <p:txBody>
          <a:bodyPr wrap="none" rtlCol="0">
            <a:spAutoFit/>
          </a:bodyPr>
          <a:lstStyle/>
          <a:p>
            <a:pPr algn="ctr"/>
            <a:r>
              <a:rPr lang="en-US" sz="7000" b="1" spc="800" dirty="0">
                <a:solidFill>
                  <a:srgbClr val="002060"/>
                </a:solidFill>
                <a:latin typeface="Lato Black" charset="0"/>
                <a:ea typeface="Lato Black" charset="0"/>
                <a:cs typeface="Lato Black" charset="0"/>
              </a:rPr>
              <a:t>Présentation des données</a:t>
            </a:r>
          </a:p>
        </p:txBody>
      </p:sp>
      <p:sp>
        <p:nvSpPr>
          <p:cNvPr id="2" name="Oval 1">
            <a:extLst>
              <a:ext uri="{FF2B5EF4-FFF2-40B4-BE49-F238E27FC236}">
                <a16:creationId xmlns:a16="http://schemas.microsoft.com/office/drawing/2014/main" id="{98D458BC-6D9C-41D1-82B1-B313B71E07E6}"/>
              </a:ext>
            </a:extLst>
          </p:cNvPr>
          <p:cNvSpPr/>
          <p:nvPr/>
        </p:nvSpPr>
        <p:spPr>
          <a:xfrm>
            <a:off x="8577944" y="6136349"/>
            <a:ext cx="3281848" cy="3297937"/>
          </a:xfrm>
          <a:prstGeom prst="ellipse">
            <a:avLst/>
          </a:prstGeom>
          <a:noFill/>
          <a:ln w="28575">
            <a:solidFill>
              <a:srgbClr val="158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Oval 5">
            <a:extLst>
              <a:ext uri="{FF2B5EF4-FFF2-40B4-BE49-F238E27FC236}">
                <a16:creationId xmlns:a16="http://schemas.microsoft.com/office/drawing/2014/main" id="{79E6BA19-DD39-4CAA-9ADD-5984D374AE36}"/>
              </a:ext>
            </a:extLst>
          </p:cNvPr>
          <p:cNvSpPr/>
          <p:nvPr/>
        </p:nvSpPr>
        <p:spPr>
          <a:xfrm>
            <a:off x="8843640" y="10269885"/>
            <a:ext cx="2750456" cy="2763940"/>
          </a:xfrm>
          <a:prstGeom prst="ellipse">
            <a:avLst/>
          </a:prstGeom>
          <a:noFill/>
          <a:ln w="28575">
            <a:solidFill>
              <a:srgbClr val="158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Oval 6">
            <a:extLst>
              <a:ext uri="{FF2B5EF4-FFF2-40B4-BE49-F238E27FC236}">
                <a16:creationId xmlns:a16="http://schemas.microsoft.com/office/drawing/2014/main" id="{E1018A83-0059-4A14-A524-1D0355F9D0DD}"/>
              </a:ext>
            </a:extLst>
          </p:cNvPr>
          <p:cNvSpPr/>
          <p:nvPr/>
        </p:nvSpPr>
        <p:spPr>
          <a:xfrm>
            <a:off x="3683812" y="6242094"/>
            <a:ext cx="2750456" cy="2763940"/>
          </a:xfrm>
          <a:prstGeom prst="ellipse">
            <a:avLst/>
          </a:prstGeom>
          <a:noFill/>
          <a:ln w="28575">
            <a:solidFill>
              <a:srgbClr val="158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Oval 7">
            <a:extLst>
              <a:ext uri="{FF2B5EF4-FFF2-40B4-BE49-F238E27FC236}">
                <a16:creationId xmlns:a16="http://schemas.microsoft.com/office/drawing/2014/main" id="{ADEF2EC5-C348-4E2C-8F42-6B7E5EAB774F}"/>
              </a:ext>
            </a:extLst>
          </p:cNvPr>
          <p:cNvSpPr/>
          <p:nvPr/>
        </p:nvSpPr>
        <p:spPr>
          <a:xfrm>
            <a:off x="8843640" y="2284033"/>
            <a:ext cx="2750456" cy="2763940"/>
          </a:xfrm>
          <a:prstGeom prst="ellipse">
            <a:avLst/>
          </a:prstGeom>
          <a:noFill/>
          <a:ln w="28575">
            <a:solidFill>
              <a:srgbClr val="158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0932595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ubtitle 2"/>
          <p:cNvSpPr txBox="1">
            <a:spLocks/>
          </p:cNvSpPr>
          <p:nvPr/>
        </p:nvSpPr>
        <p:spPr>
          <a:xfrm>
            <a:off x="732539" y="3628074"/>
            <a:ext cx="19533551" cy="127733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Utilisation du merge sur les clés reliant les bases de données : </a:t>
            </a:r>
          </a:p>
          <a:p>
            <a:pPr algn="just">
              <a:lnSpc>
                <a:spcPts val="4040"/>
              </a:lnSpc>
            </a:pPr>
            <a:r>
              <a:rPr lang="en-US" dirty="0">
                <a:solidFill>
                  <a:schemeClr val="tx1"/>
                </a:solidFill>
                <a:latin typeface="Poppins Light" charset="0"/>
                <a:ea typeface="Poppins Light" charset="0"/>
                <a:cs typeface="Poppins Light" charset="0"/>
              </a:rPr>
              <a:t>	</a:t>
            </a:r>
            <a:r>
              <a:rPr lang="en-US" i="1" dirty="0">
                <a:solidFill>
                  <a:schemeClr val="tx1"/>
                </a:solidFill>
                <a:latin typeface="Poppins Light" charset="0"/>
                <a:ea typeface="Poppins Light" charset="0"/>
                <a:cs typeface="Poppins Light" charset="0"/>
              </a:rPr>
              <a:t>Order_id, customer_uniqueID, etc.</a:t>
            </a:r>
          </a:p>
        </p:txBody>
      </p:sp>
      <p:cxnSp>
        <p:nvCxnSpPr>
          <p:cNvPr id="11" name="Straight Connector 10">
            <a:extLst>
              <a:ext uri="{FF2B5EF4-FFF2-40B4-BE49-F238E27FC236}">
                <a16:creationId xmlns:a16="http://schemas.microsoft.com/office/drawing/2014/main" id="{52142C62-9188-419C-B7A4-5F576D9A1785}"/>
              </a:ext>
            </a:extLst>
          </p:cNvPr>
          <p:cNvCxnSpPr/>
          <p:nvPr/>
        </p:nvCxnSpPr>
        <p:spPr>
          <a:xfrm>
            <a:off x="8752769" y="1615265"/>
            <a:ext cx="1192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F1B3CE-28B2-4654-AF7B-968B5E69CD7A}"/>
              </a:ext>
            </a:extLst>
          </p:cNvPr>
          <p:cNvSpPr txBox="1"/>
          <p:nvPr/>
        </p:nvSpPr>
        <p:spPr>
          <a:xfrm>
            <a:off x="0" y="123229"/>
            <a:ext cx="19061629" cy="1169551"/>
          </a:xfrm>
          <a:prstGeom prst="rect">
            <a:avLst/>
          </a:prstGeom>
          <a:noFill/>
          <a:ln>
            <a:noFill/>
          </a:ln>
        </p:spPr>
        <p:txBody>
          <a:bodyPr wrap="none" rtlCol="0">
            <a:spAutoFit/>
          </a:bodyPr>
          <a:lstStyle/>
          <a:p>
            <a:pPr algn="ctr"/>
            <a:r>
              <a:rPr lang="en-US" sz="7000" b="1" spc="800" dirty="0">
                <a:solidFill>
                  <a:srgbClr val="002060"/>
                </a:solidFill>
                <a:latin typeface="Lato Black" charset="0"/>
                <a:ea typeface="Lato Black" charset="0"/>
                <a:cs typeface="Lato Black" charset="0"/>
              </a:rPr>
              <a:t>Nettoyage &amp; exploration des données</a:t>
            </a:r>
          </a:p>
        </p:txBody>
      </p:sp>
      <p:pic>
        <p:nvPicPr>
          <p:cNvPr id="13" name="Picture 12">
            <a:extLst>
              <a:ext uri="{FF2B5EF4-FFF2-40B4-BE49-F238E27FC236}">
                <a16:creationId xmlns:a16="http://schemas.microsoft.com/office/drawing/2014/main" id="{A270E989-E69F-4277-9CF9-14C3E028D345}"/>
              </a:ext>
            </a:extLst>
          </p:cNvPr>
          <p:cNvPicPr>
            <a:picLocks noChangeAspect="1"/>
          </p:cNvPicPr>
          <p:nvPr/>
        </p:nvPicPr>
        <p:blipFill>
          <a:blip r:embed="rId3"/>
          <a:stretch>
            <a:fillRect/>
          </a:stretch>
        </p:blipFill>
        <p:spPr>
          <a:xfrm>
            <a:off x="5735144" y="5299982"/>
            <a:ext cx="12907361" cy="1940725"/>
          </a:xfrm>
          <a:prstGeom prst="rect">
            <a:avLst/>
          </a:prstGeom>
        </p:spPr>
      </p:pic>
      <p:sp>
        <p:nvSpPr>
          <p:cNvPr id="19" name="Subtitle 2">
            <a:extLst>
              <a:ext uri="{FF2B5EF4-FFF2-40B4-BE49-F238E27FC236}">
                <a16:creationId xmlns:a16="http://schemas.microsoft.com/office/drawing/2014/main" id="{97D5B0A5-F6F0-4A41-9A1B-0D9699D24FAF}"/>
              </a:ext>
            </a:extLst>
          </p:cNvPr>
          <p:cNvSpPr txBox="1">
            <a:spLocks/>
          </p:cNvSpPr>
          <p:nvPr/>
        </p:nvSpPr>
        <p:spPr>
          <a:xfrm>
            <a:off x="732539" y="7600139"/>
            <a:ext cx="19533551" cy="6905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Visualisation de certaines données : </a:t>
            </a:r>
          </a:p>
        </p:txBody>
      </p:sp>
      <p:pic>
        <p:nvPicPr>
          <p:cNvPr id="1026" name="Picture 2">
            <a:extLst>
              <a:ext uri="{FF2B5EF4-FFF2-40B4-BE49-F238E27FC236}">
                <a16:creationId xmlns:a16="http://schemas.microsoft.com/office/drawing/2014/main" id="{A3390A6C-B4DF-4F69-B402-51F5A75B8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539" y="8460954"/>
            <a:ext cx="12907361" cy="5048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D543733-4D76-47C8-8DC3-BB5A3AECC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77064" y="8810588"/>
            <a:ext cx="9969129" cy="469921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62FBE04-3044-44B0-BAB2-B5CA40577B45}"/>
              </a:ext>
            </a:extLst>
          </p:cNvPr>
          <p:cNvSpPr/>
          <p:nvPr/>
        </p:nvSpPr>
        <p:spPr>
          <a:xfrm>
            <a:off x="13850862" y="9108194"/>
            <a:ext cx="45719" cy="4104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5720611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B68A59E-481B-40E3-B048-E7110A607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7737" y="8120873"/>
            <a:ext cx="15638679" cy="51836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320EC2-488F-4DB5-80AA-E6528B374E28}"/>
              </a:ext>
            </a:extLst>
          </p:cNvPr>
          <p:cNvSpPr txBox="1"/>
          <p:nvPr/>
        </p:nvSpPr>
        <p:spPr>
          <a:xfrm>
            <a:off x="839182" y="123229"/>
            <a:ext cx="17383285" cy="1169551"/>
          </a:xfrm>
          <a:prstGeom prst="rect">
            <a:avLst/>
          </a:prstGeom>
          <a:noFill/>
          <a:ln>
            <a:noFill/>
          </a:ln>
        </p:spPr>
        <p:txBody>
          <a:bodyPr wrap="none" rtlCol="0">
            <a:spAutoFit/>
          </a:bodyPr>
          <a:lstStyle/>
          <a:p>
            <a:pPr algn="ctr"/>
            <a:r>
              <a:rPr lang="en-US" sz="7000" b="1" spc="800" dirty="0">
                <a:solidFill>
                  <a:srgbClr val="002060"/>
                </a:solidFill>
                <a:latin typeface="Lato Black" charset="0"/>
                <a:ea typeface="Lato Black" charset="0"/>
                <a:cs typeface="Lato Black" charset="0"/>
              </a:rPr>
              <a:t>Transformation des variables RFM</a:t>
            </a:r>
          </a:p>
        </p:txBody>
      </p:sp>
      <p:pic>
        <p:nvPicPr>
          <p:cNvPr id="2054" name="Picture 6">
            <a:extLst>
              <a:ext uri="{FF2B5EF4-FFF2-40B4-BE49-F238E27FC236}">
                <a16:creationId xmlns:a16="http://schemas.microsoft.com/office/drawing/2014/main" id="{93CBD5DE-BB63-45E8-A54F-49FFB807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737" y="2223276"/>
            <a:ext cx="15624036" cy="518360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F8AFCD-2275-4B8A-B3CA-332E80B66797}"/>
              </a:ext>
            </a:extLst>
          </p:cNvPr>
          <p:cNvSpPr/>
          <p:nvPr/>
        </p:nvSpPr>
        <p:spPr>
          <a:xfrm>
            <a:off x="3507737" y="7678745"/>
            <a:ext cx="15624036" cy="1702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31461038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7529C99-E315-48AD-95B7-9AE677B6DF2C}"/>
              </a:ext>
            </a:extLst>
          </p:cNvPr>
          <p:cNvCxnSpPr/>
          <p:nvPr/>
        </p:nvCxnSpPr>
        <p:spPr>
          <a:xfrm>
            <a:off x="4561601" y="1633796"/>
            <a:ext cx="1192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A27C0C-49B5-427C-9C68-C8C7E4A83DE4}"/>
              </a:ext>
            </a:extLst>
          </p:cNvPr>
          <p:cNvSpPr txBox="1"/>
          <p:nvPr/>
        </p:nvSpPr>
        <p:spPr>
          <a:xfrm>
            <a:off x="0" y="0"/>
            <a:ext cx="10283584" cy="1169551"/>
          </a:xfrm>
          <a:prstGeom prst="rect">
            <a:avLst/>
          </a:prstGeom>
          <a:noFill/>
          <a:ln>
            <a:noFill/>
          </a:ln>
        </p:spPr>
        <p:txBody>
          <a:bodyPr wrap="none" rtlCol="0">
            <a:spAutoFit/>
          </a:bodyPr>
          <a:lstStyle/>
          <a:p>
            <a:pPr algn="ctr"/>
            <a:r>
              <a:rPr lang="en-US" sz="7000" b="1" spc="800" dirty="0">
                <a:solidFill>
                  <a:srgbClr val="002060"/>
                </a:solidFill>
                <a:latin typeface="Lato Black" charset="0"/>
                <a:ea typeface="Lato Black" charset="0"/>
                <a:cs typeface="Lato Black" charset="0"/>
              </a:rPr>
              <a:t>Feature Engineering</a:t>
            </a:r>
          </a:p>
        </p:txBody>
      </p:sp>
      <p:sp>
        <p:nvSpPr>
          <p:cNvPr id="5" name="Subtitle 2">
            <a:extLst>
              <a:ext uri="{FF2B5EF4-FFF2-40B4-BE49-F238E27FC236}">
                <a16:creationId xmlns:a16="http://schemas.microsoft.com/office/drawing/2014/main" id="{A52532E3-E61D-4422-8F52-4E79B62CA269}"/>
              </a:ext>
            </a:extLst>
          </p:cNvPr>
          <p:cNvSpPr txBox="1">
            <a:spLocks/>
          </p:cNvSpPr>
          <p:nvPr/>
        </p:nvSpPr>
        <p:spPr>
          <a:xfrm>
            <a:off x="732539" y="3374502"/>
            <a:ext cx="10111650" cy="758470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Poppins Light" charset="0"/>
                <a:ea typeface="Poppins Light" charset="0"/>
                <a:cs typeface="Poppins Light" charset="0"/>
              </a:rPr>
              <a:t>Création et scaling des variables suivantes, agrégées par le unique ID du client : </a:t>
            </a:r>
          </a:p>
          <a:p>
            <a:pPr algn="l">
              <a:lnSpc>
                <a:spcPts val="4040"/>
              </a:lnSpc>
            </a:pPr>
            <a:endParaRPr lang="en-US" dirty="0">
              <a:solidFill>
                <a:schemeClr val="tx1"/>
              </a:solidFill>
              <a:latin typeface="Poppins Light" charset="0"/>
              <a:ea typeface="Poppins Light" charset="0"/>
              <a:cs typeface="Poppins Light" charset="0"/>
            </a:endParaRPr>
          </a:p>
          <a:p>
            <a:pPr algn="l">
              <a:lnSpc>
                <a:spcPts val="4040"/>
              </a:lnSpc>
            </a:pPr>
            <a:r>
              <a:rPr lang="en-US" b="1" dirty="0">
                <a:solidFill>
                  <a:srgbClr val="0070C0"/>
                </a:solidFill>
                <a:latin typeface="Poppins Light" charset="0"/>
                <a:ea typeface="Poppins Light" charset="0"/>
                <a:cs typeface="Poppins Light" charset="0"/>
              </a:rPr>
              <a:t>Recency</a:t>
            </a:r>
            <a:r>
              <a:rPr lang="en-US" dirty="0">
                <a:solidFill>
                  <a:schemeClr val="tx1"/>
                </a:solidFill>
                <a:latin typeface="Poppins Light" charset="0"/>
                <a:ea typeface="Poppins Light" charset="0"/>
                <a:cs typeface="Poppins Light" charset="0"/>
              </a:rPr>
              <a:t> : Somme de jours depuis la dernière commande</a:t>
            </a:r>
          </a:p>
          <a:p>
            <a:pPr algn="l">
              <a:lnSpc>
                <a:spcPts val="4040"/>
              </a:lnSpc>
            </a:pPr>
            <a:endParaRPr lang="en-US" dirty="0">
              <a:solidFill>
                <a:schemeClr val="tx1"/>
              </a:solidFill>
              <a:latin typeface="Poppins Light" charset="0"/>
              <a:ea typeface="Poppins Light" charset="0"/>
              <a:cs typeface="Poppins Light" charset="0"/>
            </a:endParaRPr>
          </a:p>
          <a:p>
            <a:pPr algn="l">
              <a:lnSpc>
                <a:spcPts val="4040"/>
              </a:lnSpc>
            </a:pPr>
            <a:r>
              <a:rPr lang="en-US" b="1" dirty="0">
                <a:solidFill>
                  <a:srgbClr val="0070C0"/>
                </a:solidFill>
                <a:latin typeface="Poppins Light" charset="0"/>
                <a:ea typeface="Poppins Light" charset="0"/>
                <a:cs typeface="Poppins Light" charset="0"/>
              </a:rPr>
              <a:t>Frequency</a:t>
            </a:r>
            <a:r>
              <a:rPr lang="en-US" dirty="0">
                <a:solidFill>
                  <a:schemeClr val="tx1"/>
                </a:solidFill>
                <a:latin typeface="Poppins Light" charset="0"/>
                <a:ea typeface="Poppins Light" charset="0"/>
                <a:cs typeface="Poppins Light" charset="0"/>
              </a:rPr>
              <a:t> : Nombre d’achats effectués (</a:t>
            </a:r>
            <a:r>
              <a:rPr lang="en-US" i="1" dirty="0">
                <a:solidFill>
                  <a:schemeClr val="tx1"/>
                </a:solidFill>
                <a:latin typeface="Poppins Light" charset="0"/>
                <a:ea typeface="Poppins Light" charset="0"/>
                <a:cs typeface="Poppins Light" charset="0"/>
              </a:rPr>
              <a:t>count</a:t>
            </a:r>
            <a:r>
              <a:rPr lang="en-US" dirty="0">
                <a:solidFill>
                  <a:schemeClr val="tx1"/>
                </a:solidFill>
                <a:latin typeface="Poppins Light" charset="0"/>
                <a:ea typeface="Poppins Light" charset="0"/>
                <a:cs typeface="Poppins Light" charset="0"/>
              </a:rPr>
              <a:t>)</a:t>
            </a:r>
          </a:p>
          <a:p>
            <a:pPr algn="l">
              <a:lnSpc>
                <a:spcPts val="4040"/>
              </a:lnSpc>
            </a:pPr>
            <a:endParaRPr lang="en-US" dirty="0">
              <a:solidFill>
                <a:schemeClr val="tx1"/>
              </a:solidFill>
              <a:latin typeface="Poppins Light" charset="0"/>
              <a:ea typeface="Poppins Light" charset="0"/>
              <a:cs typeface="Poppins Light" charset="0"/>
            </a:endParaRPr>
          </a:p>
          <a:p>
            <a:pPr algn="l">
              <a:lnSpc>
                <a:spcPts val="4040"/>
              </a:lnSpc>
            </a:pPr>
            <a:r>
              <a:rPr lang="en-US" b="1" dirty="0">
                <a:solidFill>
                  <a:srgbClr val="0070C0"/>
                </a:solidFill>
                <a:latin typeface="Poppins Light" charset="0"/>
                <a:ea typeface="Poppins Light" charset="0"/>
                <a:cs typeface="Poppins Light" charset="0"/>
              </a:rPr>
              <a:t>MonetaryValue</a:t>
            </a:r>
            <a:r>
              <a:rPr lang="en-US" b="1" dirty="0">
                <a:solidFill>
                  <a:schemeClr val="tx1"/>
                </a:solidFill>
                <a:latin typeface="Poppins Light" charset="0"/>
                <a:ea typeface="Poppins Light" charset="0"/>
                <a:cs typeface="Poppins Light" charset="0"/>
              </a:rPr>
              <a:t> </a:t>
            </a:r>
            <a:r>
              <a:rPr lang="en-US" dirty="0">
                <a:solidFill>
                  <a:schemeClr val="tx1"/>
                </a:solidFill>
                <a:latin typeface="Poppins Light" charset="0"/>
                <a:ea typeface="Poppins Light" charset="0"/>
                <a:cs typeface="Poppins Light" charset="0"/>
              </a:rPr>
              <a:t>: Moyenne des sommes dépensées (</a:t>
            </a:r>
            <a:r>
              <a:rPr lang="en-US" i="1" dirty="0">
                <a:solidFill>
                  <a:schemeClr val="tx1"/>
                </a:solidFill>
                <a:latin typeface="Poppins Light" charset="0"/>
                <a:ea typeface="Poppins Light" charset="0"/>
                <a:cs typeface="Poppins Light" charset="0"/>
              </a:rPr>
              <a:t>mean</a:t>
            </a:r>
            <a:r>
              <a:rPr lang="en-US" dirty="0">
                <a:solidFill>
                  <a:schemeClr val="tx1"/>
                </a:solidFill>
                <a:latin typeface="Poppins Light" charset="0"/>
                <a:ea typeface="Poppins Light" charset="0"/>
                <a:cs typeface="Poppins Light" charset="0"/>
              </a:rPr>
              <a:t>)</a:t>
            </a:r>
          </a:p>
          <a:p>
            <a:pPr algn="l">
              <a:lnSpc>
                <a:spcPts val="4040"/>
              </a:lnSpc>
            </a:pPr>
            <a:endParaRPr lang="en-US" dirty="0">
              <a:solidFill>
                <a:schemeClr val="tx1"/>
              </a:solidFill>
              <a:latin typeface="Poppins Light" charset="0"/>
              <a:ea typeface="Poppins Light" charset="0"/>
              <a:cs typeface="Poppins Light" charset="0"/>
            </a:endParaRPr>
          </a:p>
          <a:p>
            <a:pPr algn="l">
              <a:lnSpc>
                <a:spcPts val="4040"/>
              </a:lnSpc>
            </a:pPr>
            <a:r>
              <a:rPr lang="en-US" b="1" dirty="0">
                <a:solidFill>
                  <a:srgbClr val="0070C0"/>
                </a:solidFill>
                <a:latin typeface="Poppins Light" charset="0"/>
                <a:ea typeface="Poppins Light" charset="0"/>
                <a:cs typeface="Poppins Light" charset="0"/>
              </a:rPr>
              <a:t>Review</a:t>
            </a:r>
            <a:r>
              <a:rPr lang="en-US" dirty="0">
                <a:solidFill>
                  <a:schemeClr val="tx1"/>
                </a:solidFill>
                <a:latin typeface="Poppins Light" charset="0"/>
                <a:ea typeface="Poppins Light" charset="0"/>
                <a:cs typeface="Poppins Light" charset="0"/>
              </a:rPr>
              <a:t> : Note sur 5 attribuée après chaque commande (</a:t>
            </a:r>
            <a:r>
              <a:rPr lang="en-US" i="1" dirty="0">
                <a:solidFill>
                  <a:schemeClr val="tx1"/>
                </a:solidFill>
                <a:latin typeface="Poppins Light" charset="0"/>
                <a:ea typeface="Poppins Light" charset="0"/>
                <a:cs typeface="Poppins Light" charset="0"/>
              </a:rPr>
              <a:t>mean</a:t>
            </a:r>
            <a:r>
              <a:rPr lang="en-US" dirty="0">
                <a:solidFill>
                  <a:schemeClr val="tx1"/>
                </a:solidFill>
                <a:latin typeface="Poppins Light" charset="0"/>
                <a:ea typeface="Poppins Light" charset="0"/>
                <a:cs typeface="Poppins Light" charset="0"/>
              </a:rPr>
              <a:t>)</a:t>
            </a:r>
          </a:p>
          <a:p>
            <a:pPr algn="l">
              <a:lnSpc>
                <a:spcPts val="4040"/>
              </a:lnSpc>
            </a:pPr>
            <a:endParaRPr lang="en-US" dirty="0">
              <a:solidFill>
                <a:schemeClr val="tx1"/>
              </a:solidFill>
              <a:latin typeface="Poppins Light" charset="0"/>
              <a:ea typeface="Poppins Light" charset="0"/>
              <a:cs typeface="Poppins Light" charset="0"/>
            </a:endParaRPr>
          </a:p>
          <a:p>
            <a:pPr algn="l">
              <a:lnSpc>
                <a:spcPts val="4040"/>
              </a:lnSpc>
            </a:pPr>
            <a:r>
              <a:rPr lang="en-US" b="1" dirty="0" err="1">
                <a:solidFill>
                  <a:srgbClr val="0070C0"/>
                </a:solidFill>
                <a:latin typeface="Poppins Light" charset="0"/>
                <a:ea typeface="Poppins Light" charset="0"/>
                <a:cs typeface="Poppins Light" charset="0"/>
              </a:rPr>
              <a:t>ExtraWait</a:t>
            </a:r>
            <a:r>
              <a:rPr lang="en-US" dirty="0">
                <a:solidFill>
                  <a:schemeClr val="tx1"/>
                </a:solidFill>
                <a:latin typeface="Poppins Light" charset="0"/>
                <a:ea typeface="Poppins Light" charset="0"/>
                <a:cs typeface="Poppins Light" charset="0"/>
              </a:rPr>
              <a:t> : Nombre de jours entre la date annoncée de livraison et la reception effective par le client (</a:t>
            </a:r>
            <a:r>
              <a:rPr lang="en-US" i="1" dirty="0">
                <a:solidFill>
                  <a:schemeClr val="tx1"/>
                </a:solidFill>
                <a:latin typeface="Poppins Light" charset="0"/>
                <a:ea typeface="Poppins Light" charset="0"/>
                <a:cs typeface="Poppins Light" charset="0"/>
              </a:rPr>
              <a:t>mean</a:t>
            </a:r>
            <a:r>
              <a:rPr lang="en-US" dirty="0">
                <a:solidFill>
                  <a:schemeClr val="tx1"/>
                </a:solidFill>
                <a:latin typeface="Poppins Light" charset="0"/>
                <a:ea typeface="Poppins Light" charset="0"/>
                <a:cs typeface="Poppins Light" charset="0"/>
              </a:rPr>
              <a:t>)</a:t>
            </a:r>
          </a:p>
        </p:txBody>
      </p:sp>
      <p:sp>
        <p:nvSpPr>
          <p:cNvPr id="6" name="Rectangle 5">
            <a:extLst>
              <a:ext uri="{FF2B5EF4-FFF2-40B4-BE49-F238E27FC236}">
                <a16:creationId xmlns:a16="http://schemas.microsoft.com/office/drawing/2014/main" id="{4EF092A2-A2BC-4E54-84AC-207C31DF77AC}"/>
              </a:ext>
            </a:extLst>
          </p:cNvPr>
          <p:cNvSpPr/>
          <p:nvPr/>
        </p:nvSpPr>
        <p:spPr>
          <a:xfrm>
            <a:off x="10992902" y="2404872"/>
            <a:ext cx="148713" cy="10697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Picture 7">
            <a:extLst>
              <a:ext uri="{FF2B5EF4-FFF2-40B4-BE49-F238E27FC236}">
                <a16:creationId xmlns:a16="http://schemas.microsoft.com/office/drawing/2014/main" id="{CA56EDCC-F9B6-4E74-9B2E-1535E214E252}"/>
              </a:ext>
            </a:extLst>
          </p:cNvPr>
          <p:cNvPicPr>
            <a:picLocks noChangeAspect="1"/>
          </p:cNvPicPr>
          <p:nvPr/>
        </p:nvPicPr>
        <p:blipFill>
          <a:blip r:embed="rId3"/>
          <a:stretch>
            <a:fillRect/>
          </a:stretch>
        </p:blipFill>
        <p:spPr>
          <a:xfrm>
            <a:off x="11771291" y="3969848"/>
            <a:ext cx="11699850" cy="6661169"/>
          </a:xfrm>
          <a:prstGeom prst="rect">
            <a:avLst/>
          </a:prstGeom>
        </p:spPr>
      </p:pic>
    </p:spTree>
    <p:extLst>
      <p:ext uri="{BB962C8B-B14F-4D97-AF65-F5344CB8AC3E}">
        <p14:creationId xmlns:p14="http://schemas.microsoft.com/office/powerpoint/2010/main" val="86713204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4F419CD-00A2-467E-853C-DEA0ADB1D87D}"/>
              </a:ext>
            </a:extLst>
          </p:cNvPr>
          <p:cNvCxnSpPr/>
          <p:nvPr/>
        </p:nvCxnSpPr>
        <p:spPr>
          <a:xfrm>
            <a:off x="564513" y="1633796"/>
            <a:ext cx="1192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B13C2C3-C202-4452-8A58-1463DFDFEA35}"/>
              </a:ext>
            </a:extLst>
          </p:cNvPr>
          <p:cNvSpPr txBox="1"/>
          <p:nvPr/>
        </p:nvSpPr>
        <p:spPr>
          <a:xfrm>
            <a:off x="0" y="0"/>
            <a:ext cx="2289409" cy="1169551"/>
          </a:xfrm>
          <a:prstGeom prst="rect">
            <a:avLst/>
          </a:prstGeom>
          <a:noFill/>
          <a:ln>
            <a:noFill/>
          </a:ln>
        </p:spPr>
        <p:txBody>
          <a:bodyPr wrap="none" rtlCol="0">
            <a:spAutoFit/>
          </a:bodyPr>
          <a:lstStyle/>
          <a:p>
            <a:pPr algn="ctr"/>
            <a:r>
              <a:rPr lang="en-US" sz="7000" b="1" spc="800" dirty="0">
                <a:solidFill>
                  <a:srgbClr val="002060"/>
                </a:solidFill>
                <a:latin typeface="Lato Black" charset="0"/>
                <a:ea typeface="Lato Black" charset="0"/>
                <a:cs typeface="Lato Black" charset="0"/>
              </a:rPr>
              <a:t>ACP</a:t>
            </a:r>
          </a:p>
        </p:txBody>
      </p:sp>
      <p:sp>
        <p:nvSpPr>
          <p:cNvPr id="7" name="Rectangle 6">
            <a:extLst>
              <a:ext uri="{FF2B5EF4-FFF2-40B4-BE49-F238E27FC236}">
                <a16:creationId xmlns:a16="http://schemas.microsoft.com/office/drawing/2014/main" id="{D37E57C5-5658-4BFA-AF1E-4BA78DF6F713}"/>
              </a:ext>
            </a:extLst>
          </p:cNvPr>
          <p:cNvSpPr/>
          <p:nvPr/>
        </p:nvSpPr>
        <p:spPr>
          <a:xfrm>
            <a:off x="12114469" y="2404872"/>
            <a:ext cx="148713" cy="10697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Picture 2">
            <a:extLst>
              <a:ext uri="{FF2B5EF4-FFF2-40B4-BE49-F238E27FC236}">
                <a16:creationId xmlns:a16="http://schemas.microsoft.com/office/drawing/2014/main" id="{9956DDC9-86C4-492C-BB85-5C321DFD9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627" y="2776606"/>
            <a:ext cx="10254796" cy="9950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B02EB50-8CB3-4E89-8396-E16D89DA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03" y="2776604"/>
            <a:ext cx="10313303" cy="980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30932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7529C99-E315-48AD-95B7-9AE677B6DF2C}"/>
              </a:ext>
            </a:extLst>
          </p:cNvPr>
          <p:cNvCxnSpPr/>
          <p:nvPr/>
        </p:nvCxnSpPr>
        <p:spPr>
          <a:xfrm>
            <a:off x="4899919" y="1729078"/>
            <a:ext cx="1192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A27C0C-49B5-427C-9C68-C8C7E4A83DE4}"/>
              </a:ext>
            </a:extLst>
          </p:cNvPr>
          <p:cNvSpPr txBox="1"/>
          <p:nvPr/>
        </p:nvSpPr>
        <p:spPr>
          <a:xfrm>
            <a:off x="0" y="0"/>
            <a:ext cx="10115270" cy="1169551"/>
          </a:xfrm>
          <a:prstGeom prst="rect">
            <a:avLst/>
          </a:prstGeom>
          <a:noFill/>
          <a:ln>
            <a:noFill/>
          </a:ln>
        </p:spPr>
        <p:txBody>
          <a:bodyPr wrap="none" rtlCol="0">
            <a:spAutoFit/>
          </a:bodyPr>
          <a:lstStyle/>
          <a:p>
            <a:pPr algn="ctr"/>
            <a:r>
              <a:rPr lang="en-US" sz="7000" b="1" spc="800" dirty="0">
                <a:solidFill>
                  <a:srgbClr val="002060"/>
                </a:solidFill>
                <a:latin typeface="Lato Black" charset="0"/>
                <a:ea typeface="Lato Black" charset="0"/>
                <a:cs typeface="Lato Black" charset="0"/>
              </a:rPr>
              <a:t>Clustering : DBScan</a:t>
            </a:r>
          </a:p>
        </p:txBody>
      </p:sp>
      <p:sp>
        <p:nvSpPr>
          <p:cNvPr id="6" name="Subtitle 2">
            <a:extLst>
              <a:ext uri="{FF2B5EF4-FFF2-40B4-BE49-F238E27FC236}">
                <a16:creationId xmlns:a16="http://schemas.microsoft.com/office/drawing/2014/main" id="{23C2DF0E-667B-42B7-91AC-B614A05A9EE5}"/>
              </a:ext>
            </a:extLst>
          </p:cNvPr>
          <p:cNvSpPr txBox="1">
            <a:spLocks/>
          </p:cNvSpPr>
          <p:nvPr/>
        </p:nvSpPr>
        <p:spPr>
          <a:xfrm>
            <a:off x="838199" y="6930299"/>
            <a:ext cx="9714005" cy="457670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Poppins Light" charset="0"/>
                <a:ea typeface="Poppins Light" charset="0"/>
                <a:cs typeface="Poppins Light" charset="0"/>
              </a:rPr>
              <a:t>DBScan n’a malheureusement pas fourni de résultats satisfaisants.</a:t>
            </a:r>
          </a:p>
          <a:p>
            <a:pPr algn="l">
              <a:lnSpc>
                <a:spcPts val="4040"/>
              </a:lnSpc>
            </a:pPr>
            <a:endParaRPr lang="en-US" dirty="0">
              <a:solidFill>
                <a:schemeClr val="tx1"/>
              </a:solidFill>
              <a:latin typeface="Poppins Light" charset="0"/>
              <a:ea typeface="Poppins Light" charset="0"/>
              <a:cs typeface="Poppins Light" charset="0"/>
            </a:endParaRPr>
          </a:p>
          <a:p>
            <a:pPr algn="l">
              <a:lnSpc>
                <a:spcPts val="4040"/>
              </a:lnSpc>
            </a:pPr>
            <a:r>
              <a:rPr lang="en-US" dirty="0">
                <a:solidFill>
                  <a:schemeClr val="tx1"/>
                </a:solidFill>
                <a:latin typeface="Poppins Light" charset="0"/>
                <a:ea typeface="Poppins Light" charset="0"/>
                <a:cs typeface="Poppins Light" charset="0"/>
              </a:rPr>
              <a:t>Le “noise” trop important et le coefficient de silhouette trop bas, indiquant une mauvaise clusterisation de nos données.</a:t>
            </a:r>
          </a:p>
          <a:p>
            <a:pPr algn="l">
              <a:lnSpc>
                <a:spcPts val="4040"/>
              </a:lnSpc>
            </a:pPr>
            <a:endParaRPr lang="en-US" dirty="0">
              <a:solidFill>
                <a:schemeClr val="tx1"/>
              </a:solidFill>
              <a:latin typeface="Poppins Light" charset="0"/>
              <a:ea typeface="Poppins Light" charset="0"/>
              <a:cs typeface="Poppins Light" charset="0"/>
            </a:endParaRPr>
          </a:p>
          <a:p>
            <a:pPr algn="l">
              <a:lnSpc>
                <a:spcPts val="4040"/>
              </a:lnSpc>
            </a:pPr>
            <a:r>
              <a:rPr lang="en-US" dirty="0">
                <a:solidFill>
                  <a:schemeClr val="tx1"/>
                </a:solidFill>
                <a:latin typeface="Poppins Light" charset="0"/>
                <a:ea typeface="Poppins Light" charset="0"/>
                <a:cs typeface="Poppins Light" charset="0"/>
              </a:rPr>
              <a:t>L’origine de ces résultats doit provenir de la fréquence (la plupart des clients ont effectué un seul </a:t>
            </a:r>
            <a:r>
              <a:rPr lang="en-US" dirty="0" err="1">
                <a:solidFill>
                  <a:schemeClr val="tx1"/>
                </a:solidFill>
                <a:latin typeface="Poppins Light" charset="0"/>
                <a:ea typeface="Poppins Light" charset="0"/>
                <a:cs typeface="Poppins Light" charset="0"/>
              </a:rPr>
              <a:t>achat</a:t>
            </a:r>
            <a:r>
              <a:rPr lang="en-US" dirty="0">
                <a:solidFill>
                  <a:schemeClr val="tx1"/>
                </a:solidFill>
                <a:latin typeface="Poppins Light" charset="0"/>
                <a:ea typeface="Poppins Light" charset="0"/>
                <a:cs typeface="Poppins Light" charset="0"/>
              </a:rPr>
              <a:t>) et les reviews.</a:t>
            </a:r>
          </a:p>
        </p:txBody>
      </p:sp>
      <p:sp>
        <p:nvSpPr>
          <p:cNvPr id="7" name="Rectangle 6">
            <a:extLst>
              <a:ext uri="{FF2B5EF4-FFF2-40B4-BE49-F238E27FC236}">
                <a16:creationId xmlns:a16="http://schemas.microsoft.com/office/drawing/2014/main" id="{9AEB357E-F1C5-4D9A-8085-96699FBB0147}"/>
              </a:ext>
            </a:extLst>
          </p:cNvPr>
          <p:cNvSpPr/>
          <p:nvPr/>
        </p:nvSpPr>
        <p:spPr>
          <a:xfrm>
            <a:off x="10992902" y="2404872"/>
            <a:ext cx="148713" cy="10697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Picture 7">
            <a:extLst>
              <a:ext uri="{FF2B5EF4-FFF2-40B4-BE49-F238E27FC236}">
                <a16:creationId xmlns:a16="http://schemas.microsoft.com/office/drawing/2014/main" id="{A24720D7-BC32-4E81-A00F-0DB04115C7DB}"/>
              </a:ext>
            </a:extLst>
          </p:cNvPr>
          <p:cNvPicPr>
            <a:picLocks noChangeAspect="1"/>
          </p:cNvPicPr>
          <p:nvPr/>
        </p:nvPicPr>
        <p:blipFill>
          <a:blip r:embed="rId3"/>
          <a:stretch>
            <a:fillRect/>
          </a:stretch>
        </p:blipFill>
        <p:spPr>
          <a:xfrm>
            <a:off x="1254412" y="4451464"/>
            <a:ext cx="7291014" cy="1528761"/>
          </a:xfrm>
          <a:prstGeom prst="rect">
            <a:avLst/>
          </a:prstGeom>
        </p:spPr>
      </p:pic>
      <p:pic>
        <p:nvPicPr>
          <p:cNvPr id="4098" name="Picture 2">
            <a:extLst>
              <a:ext uri="{FF2B5EF4-FFF2-40B4-BE49-F238E27FC236}">
                <a16:creationId xmlns:a16="http://schemas.microsoft.com/office/drawing/2014/main" id="{0EF2438F-66EC-456F-97A1-F1EDB29A93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5722" y="3535049"/>
            <a:ext cx="11793729" cy="822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14806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6" name="Rectangle 70">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8197" name="Freeform: Shape 7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5974" cy="13716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pic>
        <p:nvPicPr>
          <p:cNvPr id="8194" name="Picture 2">
            <a:extLst>
              <a:ext uri="{FF2B5EF4-FFF2-40B4-BE49-F238E27FC236}">
                <a16:creationId xmlns:a16="http://schemas.microsoft.com/office/drawing/2014/main" id="{32AAB397-2D51-4BCC-BE10-DA5C2E5EA2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33463" y="2871814"/>
            <a:ext cx="10844186" cy="1084418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DB7BD9D1-1007-4455-95ED-2E32DF8EF1FB}"/>
              </a:ext>
            </a:extLst>
          </p:cNvPr>
          <p:cNvCxnSpPr/>
          <p:nvPr/>
        </p:nvCxnSpPr>
        <p:spPr>
          <a:xfrm>
            <a:off x="4951571" y="1641991"/>
            <a:ext cx="119292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5D1515C-54D1-4826-BE41-26826658D474}"/>
              </a:ext>
            </a:extLst>
          </p:cNvPr>
          <p:cNvSpPr txBox="1"/>
          <p:nvPr/>
        </p:nvSpPr>
        <p:spPr>
          <a:xfrm>
            <a:off x="0" y="0"/>
            <a:ext cx="13898357" cy="1169551"/>
          </a:xfrm>
          <a:prstGeom prst="rect">
            <a:avLst/>
          </a:prstGeom>
          <a:noFill/>
          <a:ln>
            <a:noFill/>
          </a:ln>
        </p:spPr>
        <p:txBody>
          <a:bodyPr wrap="none" rtlCol="0">
            <a:spAutoFit/>
          </a:bodyPr>
          <a:lstStyle/>
          <a:p>
            <a:pPr algn="ctr"/>
            <a:r>
              <a:rPr lang="en-US" sz="7000" b="1" spc="800" dirty="0">
                <a:solidFill>
                  <a:srgbClr val="002060"/>
                </a:solidFill>
                <a:latin typeface="Lato Black" charset="0"/>
                <a:ea typeface="Lato Black" charset="0"/>
                <a:cs typeface="Lato Black" charset="0"/>
              </a:rPr>
              <a:t>Clustering : Dendrogramme</a:t>
            </a:r>
          </a:p>
        </p:txBody>
      </p:sp>
      <p:sp>
        <p:nvSpPr>
          <p:cNvPr id="7" name="Subtitle 2">
            <a:extLst>
              <a:ext uri="{FF2B5EF4-FFF2-40B4-BE49-F238E27FC236}">
                <a16:creationId xmlns:a16="http://schemas.microsoft.com/office/drawing/2014/main" id="{1ECDEB15-CD50-49D1-A873-63F42A56CB47}"/>
              </a:ext>
            </a:extLst>
          </p:cNvPr>
          <p:cNvSpPr txBox="1">
            <a:spLocks/>
          </p:cNvSpPr>
          <p:nvPr/>
        </p:nvSpPr>
        <p:spPr>
          <a:xfrm>
            <a:off x="732538" y="6880586"/>
            <a:ext cx="10111650" cy="289008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Poppins Light" charset="0"/>
                <a:ea typeface="Poppins Light" charset="0"/>
                <a:cs typeface="Poppins Light" charset="0"/>
              </a:rPr>
              <a:t>Le dendrogramme ci-contre </a:t>
            </a:r>
            <a:r>
              <a:rPr lang="fr-FR" dirty="0">
                <a:solidFill>
                  <a:schemeClr val="tx1"/>
                </a:solidFill>
                <a:latin typeface="Poppins Light" charset="0"/>
                <a:ea typeface="Poppins Light" charset="0"/>
                <a:cs typeface="Poppins Light" charset="0"/>
              </a:rPr>
              <a:t>présente</a:t>
            </a:r>
            <a:r>
              <a:rPr lang="en-US" dirty="0">
                <a:solidFill>
                  <a:schemeClr val="tx1"/>
                </a:solidFill>
                <a:latin typeface="Poppins Light" charset="0"/>
                <a:ea typeface="Poppins Light" charset="0"/>
                <a:cs typeface="Poppins Light" charset="0"/>
              </a:rPr>
              <a:t> une segmentation </a:t>
            </a:r>
            <a:r>
              <a:rPr lang="en-US" b="1" i="1" dirty="0">
                <a:solidFill>
                  <a:srgbClr val="002060"/>
                </a:solidFill>
                <a:latin typeface="Poppins Light" charset="0"/>
                <a:ea typeface="Poppins Light" charset="0"/>
                <a:cs typeface="Poppins Light" charset="0"/>
              </a:rPr>
              <a:t>exhaustive</a:t>
            </a:r>
            <a:r>
              <a:rPr lang="en-US" b="1" dirty="0">
                <a:solidFill>
                  <a:srgbClr val="002060"/>
                </a:solidFill>
                <a:latin typeface="Poppins Light" charset="0"/>
                <a:ea typeface="Poppins Light" charset="0"/>
                <a:cs typeface="Poppins Light" charset="0"/>
              </a:rPr>
              <a:t> </a:t>
            </a:r>
            <a:r>
              <a:rPr lang="en-US" dirty="0">
                <a:solidFill>
                  <a:schemeClr val="tx1"/>
                </a:solidFill>
                <a:latin typeface="Poppins Light" charset="0"/>
                <a:cs typeface="Poppins Light" charset="0"/>
              </a:rPr>
              <a:t>et une heatmap.</a:t>
            </a:r>
          </a:p>
          <a:p>
            <a:pPr algn="l">
              <a:lnSpc>
                <a:spcPts val="4040"/>
              </a:lnSpc>
            </a:pPr>
            <a:endParaRPr lang="en-US" dirty="0">
              <a:solidFill>
                <a:schemeClr val="tx1"/>
              </a:solidFill>
              <a:latin typeface="Poppins Light" charset="0"/>
              <a:cs typeface="Poppins Light" charset="0"/>
            </a:endParaRPr>
          </a:p>
          <a:p>
            <a:pPr algn="l">
              <a:lnSpc>
                <a:spcPts val="4040"/>
              </a:lnSpc>
            </a:pPr>
            <a:r>
              <a:rPr lang="en-US" dirty="0">
                <a:solidFill>
                  <a:schemeClr val="tx1"/>
                </a:solidFill>
                <a:latin typeface="Poppins Light" charset="0"/>
                <a:cs typeface="Poppins Light" charset="0"/>
              </a:rPr>
              <a:t>La lisibilité difficile, et la trop grande taille des données font en sorte que le dendrogramme n’est pas facilement exploitable.</a:t>
            </a:r>
          </a:p>
        </p:txBody>
      </p:sp>
      <p:sp>
        <p:nvSpPr>
          <p:cNvPr id="10" name="Rectangle 9">
            <a:extLst>
              <a:ext uri="{FF2B5EF4-FFF2-40B4-BE49-F238E27FC236}">
                <a16:creationId xmlns:a16="http://schemas.microsoft.com/office/drawing/2014/main" id="{0462D432-CB9C-4C03-A263-C4503A1C93AB}"/>
              </a:ext>
            </a:extLst>
          </p:cNvPr>
          <p:cNvSpPr/>
          <p:nvPr/>
        </p:nvSpPr>
        <p:spPr>
          <a:xfrm>
            <a:off x="10992902" y="2871814"/>
            <a:ext cx="148713" cy="1023068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275595375"/>
      </p:ext>
    </p:extLst>
  </p:cSld>
  <p:clrMapOvr>
    <a:masterClrMapping/>
  </p:clrMapOvr>
  <p:transition/>
</p:sld>
</file>

<file path=ppt/theme/theme1.xml><?xml version="1.0" encoding="utf-8"?>
<a:theme xmlns:a="http://schemas.openxmlformats.org/drawingml/2006/main" name="Default Theme">
  <a:themeElements>
    <a:clrScheme name="Custom 3">
      <a:dk1>
        <a:srgbClr val="7F7F7F"/>
      </a:dk1>
      <a:lt1>
        <a:srgbClr val="FFFFFF"/>
      </a:lt1>
      <a:dk2>
        <a:srgbClr val="000000"/>
      </a:dk2>
      <a:lt2>
        <a:srgbClr val="FFFFFF"/>
      </a:lt2>
      <a:accent1>
        <a:srgbClr val="ECDDD6"/>
      </a:accent1>
      <a:accent2>
        <a:srgbClr val="000000"/>
      </a:accent2>
      <a:accent3>
        <a:srgbClr val="ECDDD6"/>
      </a:accent3>
      <a:accent4>
        <a:srgbClr val="000000"/>
      </a:accent4>
      <a:accent5>
        <a:srgbClr val="ECDDD6"/>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36428</TotalTime>
  <Words>542</Words>
  <Application>Microsoft Office PowerPoint</Application>
  <PresentationFormat>Custom</PresentationFormat>
  <Paragraphs>85</Paragraphs>
  <Slides>14</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 Light</vt:lpstr>
      <vt:lpstr>Gill Sans</vt:lpstr>
      <vt:lpstr>Lato</vt:lpstr>
      <vt:lpstr>Lato Black</vt:lpstr>
      <vt:lpstr>Lato Light</vt:lpstr>
      <vt:lpstr>Montserrat</vt:lpstr>
      <vt:lpstr>Poppins Light</vt:lpstr>
      <vt:lpstr>Poppins SemiBold</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Powerpointify</dc:title>
  <dc:subject/>
  <dc:creator>Shadow</dc:creator>
  <cp:keywords/>
  <dc:description/>
  <cp:lastModifiedBy>Ahmed Douaya</cp:lastModifiedBy>
  <cp:revision>6160</cp:revision>
  <cp:lastPrinted>2018-10-04T13:38:44Z</cp:lastPrinted>
  <dcterms:created xsi:type="dcterms:W3CDTF">2014-11-12T21:47:38Z</dcterms:created>
  <dcterms:modified xsi:type="dcterms:W3CDTF">2022-04-04T12:41:20Z</dcterms:modified>
  <cp:category/>
</cp:coreProperties>
</file>